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4660"/>
  </p:normalViewPr>
  <p:slideViewPr>
    <p:cSldViewPr>
      <p:cViewPr varScale="1">
        <p:scale>
          <a:sx n="58" d="100"/>
          <a:sy n="58" d="100"/>
        </p:scale>
        <p:origin x="96" y="12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945409" y="2259874"/>
            <a:ext cx="6301740" cy="3561715"/>
          </a:xfrm>
          <a:custGeom>
            <a:avLst/>
            <a:gdLst/>
            <a:ahLst/>
            <a:cxnLst/>
            <a:rect l="l" t="t" r="r" b="b"/>
            <a:pathLst>
              <a:path w="6301740" h="3561715">
                <a:moveTo>
                  <a:pt x="0" y="0"/>
                </a:moveTo>
                <a:lnTo>
                  <a:pt x="6301178" y="0"/>
                </a:lnTo>
                <a:lnTo>
                  <a:pt x="6301178" y="3561134"/>
                </a:lnTo>
                <a:lnTo>
                  <a:pt x="0" y="356113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8A8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500939" y="3445382"/>
            <a:ext cx="1190625" cy="1190625"/>
          </a:xfrm>
          <a:custGeom>
            <a:avLst/>
            <a:gdLst/>
            <a:ahLst/>
            <a:cxnLst/>
            <a:rect l="l" t="t" r="r" b="b"/>
            <a:pathLst>
              <a:path w="1190625" h="1190625">
                <a:moveTo>
                  <a:pt x="595060" y="0"/>
                </a:moveTo>
                <a:lnTo>
                  <a:pt x="549409" y="1742"/>
                </a:lnTo>
                <a:lnTo>
                  <a:pt x="503975" y="6971"/>
                </a:lnTo>
                <a:lnTo>
                  <a:pt x="458974" y="15686"/>
                </a:lnTo>
                <a:lnTo>
                  <a:pt x="414623" y="27886"/>
                </a:lnTo>
                <a:lnTo>
                  <a:pt x="371138" y="43572"/>
                </a:lnTo>
                <a:lnTo>
                  <a:pt x="328736" y="62744"/>
                </a:lnTo>
                <a:lnTo>
                  <a:pt x="287634" y="85401"/>
                </a:lnTo>
                <a:lnTo>
                  <a:pt x="248047" y="111545"/>
                </a:lnTo>
                <a:lnTo>
                  <a:pt x="210193" y="141174"/>
                </a:lnTo>
                <a:lnTo>
                  <a:pt x="174289" y="174289"/>
                </a:lnTo>
                <a:lnTo>
                  <a:pt x="141174" y="210193"/>
                </a:lnTo>
                <a:lnTo>
                  <a:pt x="111545" y="248047"/>
                </a:lnTo>
                <a:lnTo>
                  <a:pt x="85401" y="287633"/>
                </a:lnTo>
                <a:lnTo>
                  <a:pt x="62744" y="328736"/>
                </a:lnTo>
                <a:lnTo>
                  <a:pt x="43572" y="371138"/>
                </a:lnTo>
                <a:lnTo>
                  <a:pt x="27886" y="414623"/>
                </a:lnTo>
                <a:lnTo>
                  <a:pt x="15686" y="458974"/>
                </a:lnTo>
                <a:lnTo>
                  <a:pt x="6971" y="503974"/>
                </a:lnTo>
                <a:lnTo>
                  <a:pt x="1742" y="549409"/>
                </a:lnTo>
                <a:lnTo>
                  <a:pt x="0" y="595059"/>
                </a:lnTo>
                <a:lnTo>
                  <a:pt x="1742" y="640710"/>
                </a:lnTo>
                <a:lnTo>
                  <a:pt x="6971" y="686144"/>
                </a:lnTo>
                <a:lnTo>
                  <a:pt x="15686" y="731145"/>
                </a:lnTo>
                <a:lnTo>
                  <a:pt x="27886" y="775496"/>
                </a:lnTo>
                <a:lnTo>
                  <a:pt x="43572" y="818981"/>
                </a:lnTo>
                <a:lnTo>
                  <a:pt x="62744" y="861383"/>
                </a:lnTo>
                <a:lnTo>
                  <a:pt x="85401" y="902485"/>
                </a:lnTo>
                <a:lnTo>
                  <a:pt x="111545" y="942072"/>
                </a:lnTo>
                <a:lnTo>
                  <a:pt x="141174" y="979926"/>
                </a:lnTo>
                <a:lnTo>
                  <a:pt x="174289" y="1015830"/>
                </a:lnTo>
                <a:lnTo>
                  <a:pt x="210193" y="1048945"/>
                </a:lnTo>
                <a:lnTo>
                  <a:pt x="248047" y="1078574"/>
                </a:lnTo>
                <a:lnTo>
                  <a:pt x="287634" y="1104718"/>
                </a:lnTo>
                <a:lnTo>
                  <a:pt x="328736" y="1127375"/>
                </a:lnTo>
                <a:lnTo>
                  <a:pt x="371138" y="1146547"/>
                </a:lnTo>
                <a:lnTo>
                  <a:pt x="414623" y="1162233"/>
                </a:lnTo>
                <a:lnTo>
                  <a:pt x="458974" y="1174434"/>
                </a:lnTo>
                <a:lnTo>
                  <a:pt x="503975" y="1183148"/>
                </a:lnTo>
                <a:lnTo>
                  <a:pt x="549409" y="1188377"/>
                </a:lnTo>
                <a:lnTo>
                  <a:pt x="595060" y="1190120"/>
                </a:lnTo>
                <a:lnTo>
                  <a:pt x="640710" y="1188377"/>
                </a:lnTo>
                <a:lnTo>
                  <a:pt x="686144" y="1183148"/>
                </a:lnTo>
                <a:lnTo>
                  <a:pt x="731145" y="1174434"/>
                </a:lnTo>
                <a:lnTo>
                  <a:pt x="775496" y="1162233"/>
                </a:lnTo>
                <a:lnTo>
                  <a:pt x="818981" y="1146547"/>
                </a:lnTo>
                <a:lnTo>
                  <a:pt x="861383" y="1127375"/>
                </a:lnTo>
                <a:lnTo>
                  <a:pt x="902486" y="1104718"/>
                </a:lnTo>
                <a:lnTo>
                  <a:pt x="942072" y="1078574"/>
                </a:lnTo>
                <a:lnTo>
                  <a:pt x="979926" y="1048945"/>
                </a:lnTo>
                <a:lnTo>
                  <a:pt x="1015830" y="1015830"/>
                </a:lnTo>
                <a:lnTo>
                  <a:pt x="1048945" y="979926"/>
                </a:lnTo>
                <a:lnTo>
                  <a:pt x="1078574" y="942072"/>
                </a:lnTo>
                <a:lnTo>
                  <a:pt x="1104718" y="902485"/>
                </a:lnTo>
                <a:lnTo>
                  <a:pt x="1127375" y="861383"/>
                </a:lnTo>
                <a:lnTo>
                  <a:pt x="1146547" y="818981"/>
                </a:lnTo>
                <a:lnTo>
                  <a:pt x="1162233" y="775496"/>
                </a:lnTo>
                <a:lnTo>
                  <a:pt x="1174434" y="731145"/>
                </a:lnTo>
                <a:lnTo>
                  <a:pt x="1183148" y="686144"/>
                </a:lnTo>
                <a:lnTo>
                  <a:pt x="1188377" y="640710"/>
                </a:lnTo>
                <a:lnTo>
                  <a:pt x="1190120" y="595059"/>
                </a:lnTo>
                <a:lnTo>
                  <a:pt x="1188377" y="549409"/>
                </a:lnTo>
                <a:lnTo>
                  <a:pt x="1183148" y="503974"/>
                </a:lnTo>
                <a:lnTo>
                  <a:pt x="1174434" y="458974"/>
                </a:lnTo>
                <a:lnTo>
                  <a:pt x="1162233" y="414623"/>
                </a:lnTo>
                <a:lnTo>
                  <a:pt x="1146547" y="371138"/>
                </a:lnTo>
                <a:lnTo>
                  <a:pt x="1127375" y="328736"/>
                </a:lnTo>
                <a:lnTo>
                  <a:pt x="1104718" y="287633"/>
                </a:lnTo>
                <a:lnTo>
                  <a:pt x="1078574" y="248047"/>
                </a:lnTo>
                <a:lnTo>
                  <a:pt x="1048945" y="210193"/>
                </a:lnTo>
                <a:lnTo>
                  <a:pt x="1015830" y="174289"/>
                </a:lnTo>
                <a:lnTo>
                  <a:pt x="979926" y="141174"/>
                </a:lnTo>
                <a:lnTo>
                  <a:pt x="942072" y="111545"/>
                </a:lnTo>
                <a:lnTo>
                  <a:pt x="902486" y="85401"/>
                </a:lnTo>
                <a:lnTo>
                  <a:pt x="861383" y="62744"/>
                </a:lnTo>
                <a:lnTo>
                  <a:pt x="818981" y="43572"/>
                </a:lnTo>
                <a:lnTo>
                  <a:pt x="775496" y="27886"/>
                </a:lnTo>
                <a:lnTo>
                  <a:pt x="731145" y="15686"/>
                </a:lnTo>
                <a:lnTo>
                  <a:pt x="686144" y="6971"/>
                </a:lnTo>
                <a:lnTo>
                  <a:pt x="640710" y="1742"/>
                </a:lnTo>
                <a:lnTo>
                  <a:pt x="595060" y="0"/>
                </a:lnTo>
                <a:close/>
              </a:path>
            </a:pathLst>
          </a:custGeom>
          <a:solidFill>
            <a:srgbClr val="6166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898122" y="3735993"/>
            <a:ext cx="525145" cy="608965"/>
          </a:xfrm>
          <a:custGeom>
            <a:avLst/>
            <a:gdLst/>
            <a:ahLst/>
            <a:cxnLst/>
            <a:rect l="l" t="t" r="r" b="b"/>
            <a:pathLst>
              <a:path w="525145" h="608964">
                <a:moveTo>
                  <a:pt x="0" y="0"/>
                </a:moveTo>
                <a:lnTo>
                  <a:pt x="0" y="608897"/>
                </a:lnTo>
                <a:lnTo>
                  <a:pt x="524912" y="3044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4476" y="835370"/>
            <a:ext cx="6723047" cy="1056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2461" y="2112387"/>
            <a:ext cx="7787076" cy="2760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222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87662" y="321653"/>
            <a:ext cx="7216775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940" y="3807103"/>
            <a:ext cx="8244840" cy="9829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34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08: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RESPIRATION</a:t>
            </a:r>
            <a:r>
              <a:rPr sz="32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ASSESSMENT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 MANAGEMENT IN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TFC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40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2819" y="1292157"/>
            <a:ext cx="3775075" cy="4610735"/>
            <a:chOff x="442819" y="1292157"/>
            <a:chExt cx="3775075" cy="46107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819" y="1292157"/>
              <a:ext cx="2785832" cy="35193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11130" y="3196434"/>
              <a:ext cx="2630805" cy="2630805"/>
            </a:xfrm>
            <a:custGeom>
              <a:avLst/>
              <a:gdLst/>
              <a:ahLst/>
              <a:cxnLst/>
              <a:rect l="l" t="t" r="r" b="b"/>
              <a:pathLst>
                <a:path w="2630804" h="2630804">
                  <a:moveTo>
                    <a:pt x="2245138" y="385047"/>
                  </a:moveTo>
                  <a:lnTo>
                    <a:pt x="2278620" y="419756"/>
                  </a:lnTo>
                  <a:lnTo>
                    <a:pt x="2310580" y="455369"/>
                  </a:lnTo>
                  <a:lnTo>
                    <a:pt x="2341019" y="491843"/>
                  </a:lnTo>
                  <a:lnTo>
                    <a:pt x="2369935" y="529137"/>
                  </a:lnTo>
                  <a:lnTo>
                    <a:pt x="2397330" y="567208"/>
                  </a:lnTo>
                  <a:lnTo>
                    <a:pt x="2423203" y="606015"/>
                  </a:lnTo>
                  <a:lnTo>
                    <a:pt x="2447554" y="645515"/>
                  </a:lnTo>
                  <a:lnTo>
                    <a:pt x="2470383" y="685666"/>
                  </a:lnTo>
                  <a:lnTo>
                    <a:pt x="2491690" y="726427"/>
                  </a:lnTo>
                  <a:lnTo>
                    <a:pt x="2511475" y="767756"/>
                  </a:lnTo>
                  <a:lnTo>
                    <a:pt x="2529738" y="809609"/>
                  </a:lnTo>
                  <a:lnTo>
                    <a:pt x="2546479" y="851946"/>
                  </a:lnTo>
                  <a:lnTo>
                    <a:pt x="2561698" y="894725"/>
                  </a:lnTo>
                  <a:lnTo>
                    <a:pt x="2575396" y="937902"/>
                  </a:lnTo>
                  <a:lnTo>
                    <a:pt x="2587571" y="981437"/>
                  </a:lnTo>
                  <a:lnTo>
                    <a:pt x="2598224" y="1025287"/>
                  </a:lnTo>
                  <a:lnTo>
                    <a:pt x="2607356" y="1069410"/>
                  </a:lnTo>
                  <a:lnTo>
                    <a:pt x="2614966" y="1113764"/>
                  </a:lnTo>
                  <a:lnTo>
                    <a:pt x="2621053" y="1158308"/>
                  </a:lnTo>
                  <a:lnTo>
                    <a:pt x="2625619" y="1202998"/>
                  </a:lnTo>
                  <a:lnTo>
                    <a:pt x="2628663" y="1247794"/>
                  </a:lnTo>
                  <a:lnTo>
                    <a:pt x="2630185" y="1292652"/>
                  </a:lnTo>
                  <a:lnTo>
                    <a:pt x="2630185" y="1337532"/>
                  </a:lnTo>
                  <a:lnTo>
                    <a:pt x="2628663" y="1382390"/>
                  </a:lnTo>
                  <a:lnTo>
                    <a:pt x="2625619" y="1427186"/>
                  </a:lnTo>
                  <a:lnTo>
                    <a:pt x="2621053" y="1471876"/>
                  </a:lnTo>
                  <a:lnTo>
                    <a:pt x="2614966" y="1516420"/>
                  </a:lnTo>
                  <a:lnTo>
                    <a:pt x="2607356" y="1560774"/>
                  </a:lnTo>
                  <a:lnTo>
                    <a:pt x="2598224" y="1604897"/>
                  </a:lnTo>
                  <a:lnTo>
                    <a:pt x="2587571" y="1648747"/>
                  </a:lnTo>
                  <a:lnTo>
                    <a:pt x="2575396" y="1692282"/>
                  </a:lnTo>
                  <a:lnTo>
                    <a:pt x="2561698" y="1735459"/>
                  </a:lnTo>
                  <a:lnTo>
                    <a:pt x="2546479" y="1778238"/>
                  </a:lnTo>
                  <a:lnTo>
                    <a:pt x="2529738" y="1820575"/>
                  </a:lnTo>
                  <a:lnTo>
                    <a:pt x="2511475" y="1862428"/>
                  </a:lnTo>
                  <a:lnTo>
                    <a:pt x="2491690" y="1903757"/>
                  </a:lnTo>
                  <a:lnTo>
                    <a:pt x="2470383" y="1944518"/>
                  </a:lnTo>
                  <a:lnTo>
                    <a:pt x="2447554" y="1984669"/>
                  </a:lnTo>
                  <a:lnTo>
                    <a:pt x="2423203" y="2024170"/>
                  </a:lnTo>
                  <a:lnTo>
                    <a:pt x="2397330" y="2062976"/>
                  </a:lnTo>
                  <a:lnTo>
                    <a:pt x="2369935" y="2101048"/>
                  </a:lnTo>
                  <a:lnTo>
                    <a:pt x="2341019" y="2138341"/>
                  </a:lnTo>
                  <a:lnTo>
                    <a:pt x="2310580" y="2174816"/>
                  </a:lnTo>
                  <a:lnTo>
                    <a:pt x="2278620" y="2210428"/>
                  </a:lnTo>
                  <a:lnTo>
                    <a:pt x="2245138" y="2245138"/>
                  </a:lnTo>
                  <a:lnTo>
                    <a:pt x="2210428" y="2278620"/>
                  </a:lnTo>
                  <a:lnTo>
                    <a:pt x="2174816" y="2310580"/>
                  </a:lnTo>
                  <a:lnTo>
                    <a:pt x="2138341" y="2341019"/>
                  </a:lnTo>
                  <a:lnTo>
                    <a:pt x="2101048" y="2369935"/>
                  </a:lnTo>
                  <a:lnTo>
                    <a:pt x="2062976" y="2397330"/>
                  </a:lnTo>
                  <a:lnTo>
                    <a:pt x="2024170" y="2423203"/>
                  </a:lnTo>
                  <a:lnTo>
                    <a:pt x="1984669" y="2447554"/>
                  </a:lnTo>
                  <a:lnTo>
                    <a:pt x="1944518" y="2470383"/>
                  </a:lnTo>
                  <a:lnTo>
                    <a:pt x="1903757" y="2491690"/>
                  </a:lnTo>
                  <a:lnTo>
                    <a:pt x="1862428" y="2511475"/>
                  </a:lnTo>
                  <a:lnTo>
                    <a:pt x="1820575" y="2529738"/>
                  </a:lnTo>
                  <a:lnTo>
                    <a:pt x="1778238" y="2546479"/>
                  </a:lnTo>
                  <a:lnTo>
                    <a:pt x="1735459" y="2561698"/>
                  </a:lnTo>
                  <a:lnTo>
                    <a:pt x="1692282" y="2575396"/>
                  </a:lnTo>
                  <a:lnTo>
                    <a:pt x="1648747" y="2587571"/>
                  </a:lnTo>
                  <a:lnTo>
                    <a:pt x="1604897" y="2598224"/>
                  </a:lnTo>
                  <a:lnTo>
                    <a:pt x="1560774" y="2607356"/>
                  </a:lnTo>
                  <a:lnTo>
                    <a:pt x="1516420" y="2614966"/>
                  </a:lnTo>
                  <a:lnTo>
                    <a:pt x="1471876" y="2621053"/>
                  </a:lnTo>
                  <a:lnTo>
                    <a:pt x="1427186" y="2625619"/>
                  </a:lnTo>
                  <a:lnTo>
                    <a:pt x="1382390" y="2628663"/>
                  </a:lnTo>
                  <a:lnTo>
                    <a:pt x="1337532" y="2630185"/>
                  </a:lnTo>
                  <a:lnTo>
                    <a:pt x="1292652" y="2630185"/>
                  </a:lnTo>
                  <a:lnTo>
                    <a:pt x="1247794" y="2628663"/>
                  </a:lnTo>
                  <a:lnTo>
                    <a:pt x="1202998" y="2625619"/>
                  </a:lnTo>
                  <a:lnTo>
                    <a:pt x="1158308" y="2621053"/>
                  </a:lnTo>
                  <a:lnTo>
                    <a:pt x="1113764" y="2614966"/>
                  </a:lnTo>
                  <a:lnTo>
                    <a:pt x="1069410" y="2607356"/>
                  </a:lnTo>
                  <a:lnTo>
                    <a:pt x="1025287" y="2598224"/>
                  </a:lnTo>
                  <a:lnTo>
                    <a:pt x="981437" y="2587571"/>
                  </a:lnTo>
                  <a:lnTo>
                    <a:pt x="937902" y="2575396"/>
                  </a:lnTo>
                  <a:lnTo>
                    <a:pt x="894725" y="2561698"/>
                  </a:lnTo>
                  <a:lnTo>
                    <a:pt x="851946" y="2546479"/>
                  </a:lnTo>
                  <a:lnTo>
                    <a:pt x="809609" y="2529738"/>
                  </a:lnTo>
                  <a:lnTo>
                    <a:pt x="767756" y="2511475"/>
                  </a:lnTo>
                  <a:lnTo>
                    <a:pt x="726427" y="2491690"/>
                  </a:lnTo>
                  <a:lnTo>
                    <a:pt x="685666" y="2470383"/>
                  </a:lnTo>
                  <a:lnTo>
                    <a:pt x="645515" y="2447554"/>
                  </a:lnTo>
                  <a:lnTo>
                    <a:pt x="606015" y="2423203"/>
                  </a:lnTo>
                  <a:lnTo>
                    <a:pt x="567208" y="2397330"/>
                  </a:lnTo>
                  <a:lnTo>
                    <a:pt x="529137" y="2369935"/>
                  </a:lnTo>
                  <a:lnTo>
                    <a:pt x="491843" y="2341019"/>
                  </a:lnTo>
                  <a:lnTo>
                    <a:pt x="455369" y="2310580"/>
                  </a:lnTo>
                  <a:lnTo>
                    <a:pt x="419756" y="2278620"/>
                  </a:lnTo>
                  <a:lnTo>
                    <a:pt x="385047" y="2245138"/>
                  </a:lnTo>
                  <a:lnTo>
                    <a:pt x="351564" y="2210428"/>
                  </a:lnTo>
                  <a:lnTo>
                    <a:pt x="319604" y="2174816"/>
                  </a:lnTo>
                  <a:lnTo>
                    <a:pt x="289165" y="2138341"/>
                  </a:lnTo>
                  <a:lnTo>
                    <a:pt x="260249" y="2101048"/>
                  </a:lnTo>
                  <a:lnTo>
                    <a:pt x="232854" y="2062976"/>
                  </a:lnTo>
                  <a:lnTo>
                    <a:pt x="206981" y="2024170"/>
                  </a:lnTo>
                  <a:lnTo>
                    <a:pt x="182631" y="1984669"/>
                  </a:lnTo>
                  <a:lnTo>
                    <a:pt x="159802" y="1944518"/>
                  </a:lnTo>
                  <a:lnTo>
                    <a:pt x="138495" y="1903757"/>
                  </a:lnTo>
                  <a:lnTo>
                    <a:pt x="118710" y="1862428"/>
                  </a:lnTo>
                  <a:lnTo>
                    <a:pt x="100447" y="1820575"/>
                  </a:lnTo>
                  <a:lnTo>
                    <a:pt x="83705" y="1778238"/>
                  </a:lnTo>
                  <a:lnTo>
                    <a:pt x="68486" y="1735459"/>
                  </a:lnTo>
                  <a:lnTo>
                    <a:pt x="54789" y="1692282"/>
                  </a:lnTo>
                  <a:lnTo>
                    <a:pt x="42613" y="1648747"/>
                  </a:lnTo>
                  <a:lnTo>
                    <a:pt x="31960" y="1604897"/>
                  </a:lnTo>
                  <a:lnTo>
                    <a:pt x="22828" y="1560774"/>
                  </a:lnTo>
                  <a:lnTo>
                    <a:pt x="15219" y="1516420"/>
                  </a:lnTo>
                  <a:lnTo>
                    <a:pt x="9131" y="1471876"/>
                  </a:lnTo>
                  <a:lnTo>
                    <a:pt x="4565" y="1427186"/>
                  </a:lnTo>
                  <a:lnTo>
                    <a:pt x="1521" y="1382390"/>
                  </a:lnTo>
                  <a:lnTo>
                    <a:pt x="0" y="1337532"/>
                  </a:lnTo>
                  <a:lnTo>
                    <a:pt x="0" y="1292652"/>
                  </a:lnTo>
                  <a:lnTo>
                    <a:pt x="1521" y="1247794"/>
                  </a:lnTo>
                  <a:lnTo>
                    <a:pt x="4565" y="1202998"/>
                  </a:lnTo>
                  <a:lnTo>
                    <a:pt x="9131" y="1158308"/>
                  </a:lnTo>
                  <a:lnTo>
                    <a:pt x="15219" y="1113764"/>
                  </a:lnTo>
                  <a:lnTo>
                    <a:pt x="22828" y="1069410"/>
                  </a:lnTo>
                  <a:lnTo>
                    <a:pt x="31960" y="1025287"/>
                  </a:lnTo>
                  <a:lnTo>
                    <a:pt x="42613" y="981437"/>
                  </a:lnTo>
                  <a:lnTo>
                    <a:pt x="54789" y="937902"/>
                  </a:lnTo>
                  <a:lnTo>
                    <a:pt x="68486" y="894725"/>
                  </a:lnTo>
                  <a:lnTo>
                    <a:pt x="83705" y="851946"/>
                  </a:lnTo>
                  <a:lnTo>
                    <a:pt x="100447" y="809609"/>
                  </a:lnTo>
                  <a:lnTo>
                    <a:pt x="118710" y="767756"/>
                  </a:lnTo>
                  <a:lnTo>
                    <a:pt x="138495" y="726427"/>
                  </a:lnTo>
                  <a:lnTo>
                    <a:pt x="159802" y="685666"/>
                  </a:lnTo>
                  <a:lnTo>
                    <a:pt x="182631" y="645515"/>
                  </a:lnTo>
                  <a:lnTo>
                    <a:pt x="206981" y="606015"/>
                  </a:lnTo>
                  <a:lnTo>
                    <a:pt x="232854" y="567208"/>
                  </a:lnTo>
                  <a:lnTo>
                    <a:pt x="260249" y="529137"/>
                  </a:lnTo>
                  <a:lnTo>
                    <a:pt x="289165" y="491843"/>
                  </a:lnTo>
                  <a:lnTo>
                    <a:pt x="319604" y="455369"/>
                  </a:lnTo>
                  <a:lnTo>
                    <a:pt x="351564" y="419756"/>
                  </a:lnTo>
                  <a:lnTo>
                    <a:pt x="385047" y="385047"/>
                  </a:lnTo>
                  <a:lnTo>
                    <a:pt x="419756" y="351564"/>
                  </a:lnTo>
                  <a:lnTo>
                    <a:pt x="455369" y="319604"/>
                  </a:lnTo>
                  <a:lnTo>
                    <a:pt x="491843" y="289165"/>
                  </a:lnTo>
                  <a:lnTo>
                    <a:pt x="529137" y="260249"/>
                  </a:lnTo>
                  <a:lnTo>
                    <a:pt x="567208" y="232854"/>
                  </a:lnTo>
                  <a:lnTo>
                    <a:pt x="606015" y="206981"/>
                  </a:lnTo>
                  <a:lnTo>
                    <a:pt x="645515" y="182631"/>
                  </a:lnTo>
                  <a:lnTo>
                    <a:pt x="685666" y="159802"/>
                  </a:lnTo>
                  <a:lnTo>
                    <a:pt x="726427" y="138495"/>
                  </a:lnTo>
                  <a:lnTo>
                    <a:pt x="767756" y="118710"/>
                  </a:lnTo>
                  <a:lnTo>
                    <a:pt x="809609" y="100447"/>
                  </a:lnTo>
                  <a:lnTo>
                    <a:pt x="851946" y="83705"/>
                  </a:lnTo>
                  <a:lnTo>
                    <a:pt x="894725" y="68486"/>
                  </a:lnTo>
                  <a:lnTo>
                    <a:pt x="937902" y="54789"/>
                  </a:lnTo>
                  <a:lnTo>
                    <a:pt x="981437" y="42613"/>
                  </a:lnTo>
                  <a:lnTo>
                    <a:pt x="1025287" y="31960"/>
                  </a:lnTo>
                  <a:lnTo>
                    <a:pt x="1069410" y="22828"/>
                  </a:lnTo>
                  <a:lnTo>
                    <a:pt x="1113764" y="15219"/>
                  </a:lnTo>
                  <a:lnTo>
                    <a:pt x="1158308" y="9131"/>
                  </a:lnTo>
                  <a:lnTo>
                    <a:pt x="1202998" y="4565"/>
                  </a:lnTo>
                  <a:lnTo>
                    <a:pt x="1247794" y="1521"/>
                  </a:lnTo>
                  <a:lnTo>
                    <a:pt x="1292652" y="0"/>
                  </a:lnTo>
                  <a:lnTo>
                    <a:pt x="1337532" y="0"/>
                  </a:lnTo>
                  <a:lnTo>
                    <a:pt x="1382390" y="1521"/>
                  </a:lnTo>
                  <a:lnTo>
                    <a:pt x="1427186" y="4565"/>
                  </a:lnTo>
                  <a:lnTo>
                    <a:pt x="1471876" y="9131"/>
                  </a:lnTo>
                  <a:lnTo>
                    <a:pt x="1516420" y="15219"/>
                  </a:lnTo>
                  <a:lnTo>
                    <a:pt x="1560774" y="22828"/>
                  </a:lnTo>
                  <a:lnTo>
                    <a:pt x="1604897" y="31960"/>
                  </a:lnTo>
                  <a:lnTo>
                    <a:pt x="1648747" y="42613"/>
                  </a:lnTo>
                  <a:lnTo>
                    <a:pt x="1692282" y="54789"/>
                  </a:lnTo>
                  <a:lnTo>
                    <a:pt x="1735459" y="68486"/>
                  </a:lnTo>
                  <a:lnTo>
                    <a:pt x="1778238" y="83705"/>
                  </a:lnTo>
                  <a:lnTo>
                    <a:pt x="1820575" y="100447"/>
                  </a:lnTo>
                  <a:lnTo>
                    <a:pt x="1862428" y="118710"/>
                  </a:lnTo>
                  <a:lnTo>
                    <a:pt x="1903757" y="138495"/>
                  </a:lnTo>
                  <a:lnTo>
                    <a:pt x="1944518" y="159802"/>
                  </a:lnTo>
                  <a:lnTo>
                    <a:pt x="1984669" y="182631"/>
                  </a:lnTo>
                  <a:lnTo>
                    <a:pt x="2024170" y="206981"/>
                  </a:lnTo>
                  <a:lnTo>
                    <a:pt x="2062976" y="232854"/>
                  </a:lnTo>
                  <a:lnTo>
                    <a:pt x="2101048" y="260249"/>
                  </a:lnTo>
                  <a:lnTo>
                    <a:pt x="2138341" y="289165"/>
                  </a:lnTo>
                  <a:lnTo>
                    <a:pt x="2174816" y="319604"/>
                  </a:lnTo>
                  <a:lnTo>
                    <a:pt x="2210428" y="351564"/>
                  </a:lnTo>
                  <a:lnTo>
                    <a:pt x="2245138" y="385047"/>
                  </a:lnTo>
                  <a:close/>
                </a:path>
              </a:pathLst>
            </a:custGeom>
            <a:ln w="152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5182" y="3227054"/>
              <a:ext cx="2588160" cy="25881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11130" y="3196434"/>
              <a:ext cx="2630805" cy="2630805"/>
            </a:xfrm>
            <a:custGeom>
              <a:avLst/>
              <a:gdLst/>
              <a:ahLst/>
              <a:cxnLst/>
              <a:rect l="l" t="t" r="r" b="b"/>
              <a:pathLst>
                <a:path w="2630804" h="2630804">
                  <a:moveTo>
                    <a:pt x="2245138" y="385047"/>
                  </a:moveTo>
                  <a:lnTo>
                    <a:pt x="2278620" y="419756"/>
                  </a:lnTo>
                  <a:lnTo>
                    <a:pt x="2310580" y="455369"/>
                  </a:lnTo>
                  <a:lnTo>
                    <a:pt x="2341019" y="491843"/>
                  </a:lnTo>
                  <a:lnTo>
                    <a:pt x="2369935" y="529137"/>
                  </a:lnTo>
                  <a:lnTo>
                    <a:pt x="2397330" y="567208"/>
                  </a:lnTo>
                  <a:lnTo>
                    <a:pt x="2423203" y="606015"/>
                  </a:lnTo>
                  <a:lnTo>
                    <a:pt x="2447554" y="645515"/>
                  </a:lnTo>
                  <a:lnTo>
                    <a:pt x="2470383" y="685666"/>
                  </a:lnTo>
                  <a:lnTo>
                    <a:pt x="2491690" y="726427"/>
                  </a:lnTo>
                  <a:lnTo>
                    <a:pt x="2511475" y="767756"/>
                  </a:lnTo>
                  <a:lnTo>
                    <a:pt x="2529738" y="809609"/>
                  </a:lnTo>
                  <a:lnTo>
                    <a:pt x="2546479" y="851946"/>
                  </a:lnTo>
                  <a:lnTo>
                    <a:pt x="2561698" y="894725"/>
                  </a:lnTo>
                  <a:lnTo>
                    <a:pt x="2575396" y="937902"/>
                  </a:lnTo>
                  <a:lnTo>
                    <a:pt x="2587571" y="981437"/>
                  </a:lnTo>
                  <a:lnTo>
                    <a:pt x="2598224" y="1025287"/>
                  </a:lnTo>
                  <a:lnTo>
                    <a:pt x="2607356" y="1069410"/>
                  </a:lnTo>
                  <a:lnTo>
                    <a:pt x="2614966" y="1113764"/>
                  </a:lnTo>
                  <a:lnTo>
                    <a:pt x="2621053" y="1158308"/>
                  </a:lnTo>
                  <a:lnTo>
                    <a:pt x="2625619" y="1202998"/>
                  </a:lnTo>
                  <a:lnTo>
                    <a:pt x="2628663" y="1247794"/>
                  </a:lnTo>
                  <a:lnTo>
                    <a:pt x="2630185" y="1292652"/>
                  </a:lnTo>
                  <a:lnTo>
                    <a:pt x="2630185" y="1337532"/>
                  </a:lnTo>
                  <a:lnTo>
                    <a:pt x="2628663" y="1382390"/>
                  </a:lnTo>
                  <a:lnTo>
                    <a:pt x="2625619" y="1427186"/>
                  </a:lnTo>
                  <a:lnTo>
                    <a:pt x="2621053" y="1471876"/>
                  </a:lnTo>
                  <a:lnTo>
                    <a:pt x="2614966" y="1516420"/>
                  </a:lnTo>
                  <a:lnTo>
                    <a:pt x="2607356" y="1560774"/>
                  </a:lnTo>
                  <a:lnTo>
                    <a:pt x="2598224" y="1604897"/>
                  </a:lnTo>
                  <a:lnTo>
                    <a:pt x="2587571" y="1648747"/>
                  </a:lnTo>
                  <a:lnTo>
                    <a:pt x="2575396" y="1692282"/>
                  </a:lnTo>
                  <a:lnTo>
                    <a:pt x="2561698" y="1735459"/>
                  </a:lnTo>
                  <a:lnTo>
                    <a:pt x="2546479" y="1778238"/>
                  </a:lnTo>
                  <a:lnTo>
                    <a:pt x="2529738" y="1820575"/>
                  </a:lnTo>
                  <a:lnTo>
                    <a:pt x="2511475" y="1862428"/>
                  </a:lnTo>
                  <a:lnTo>
                    <a:pt x="2491690" y="1903757"/>
                  </a:lnTo>
                  <a:lnTo>
                    <a:pt x="2470383" y="1944518"/>
                  </a:lnTo>
                  <a:lnTo>
                    <a:pt x="2447554" y="1984669"/>
                  </a:lnTo>
                  <a:lnTo>
                    <a:pt x="2423203" y="2024170"/>
                  </a:lnTo>
                  <a:lnTo>
                    <a:pt x="2397330" y="2062976"/>
                  </a:lnTo>
                  <a:lnTo>
                    <a:pt x="2369935" y="2101048"/>
                  </a:lnTo>
                  <a:lnTo>
                    <a:pt x="2341019" y="2138341"/>
                  </a:lnTo>
                  <a:lnTo>
                    <a:pt x="2310580" y="2174816"/>
                  </a:lnTo>
                  <a:lnTo>
                    <a:pt x="2278620" y="2210428"/>
                  </a:lnTo>
                  <a:lnTo>
                    <a:pt x="2245138" y="2245138"/>
                  </a:lnTo>
                  <a:lnTo>
                    <a:pt x="2210428" y="2278620"/>
                  </a:lnTo>
                  <a:lnTo>
                    <a:pt x="2174816" y="2310580"/>
                  </a:lnTo>
                  <a:lnTo>
                    <a:pt x="2138341" y="2341019"/>
                  </a:lnTo>
                  <a:lnTo>
                    <a:pt x="2101048" y="2369935"/>
                  </a:lnTo>
                  <a:lnTo>
                    <a:pt x="2062976" y="2397330"/>
                  </a:lnTo>
                  <a:lnTo>
                    <a:pt x="2024170" y="2423203"/>
                  </a:lnTo>
                  <a:lnTo>
                    <a:pt x="1984669" y="2447554"/>
                  </a:lnTo>
                  <a:lnTo>
                    <a:pt x="1944518" y="2470383"/>
                  </a:lnTo>
                  <a:lnTo>
                    <a:pt x="1903757" y="2491690"/>
                  </a:lnTo>
                  <a:lnTo>
                    <a:pt x="1862428" y="2511475"/>
                  </a:lnTo>
                  <a:lnTo>
                    <a:pt x="1820575" y="2529738"/>
                  </a:lnTo>
                  <a:lnTo>
                    <a:pt x="1778238" y="2546479"/>
                  </a:lnTo>
                  <a:lnTo>
                    <a:pt x="1735459" y="2561698"/>
                  </a:lnTo>
                  <a:lnTo>
                    <a:pt x="1692282" y="2575396"/>
                  </a:lnTo>
                  <a:lnTo>
                    <a:pt x="1648747" y="2587571"/>
                  </a:lnTo>
                  <a:lnTo>
                    <a:pt x="1604897" y="2598224"/>
                  </a:lnTo>
                  <a:lnTo>
                    <a:pt x="1560774" y="2607356"/>
                  </a:lnTo>
                  <a:lnTo>
                    <a:pt x="1516420" y="2614966"/>
                  </a:lnTo>
                  <a:lnTo>
                    <a:pt x="1471876" y="2621053"/>
                  </a:lnTo>
                  <a:lnTo>
                    <a:pt x="1427186" y="2625619"/>
                  </a:lnTo>
                  <a:lnTo>
                    <a:pt x="1382390" y="2628663"/>
                  </a:lnTo>
                  <a:lnTo>
                    <a:pt x="1337532" y="2630185"/>
                  </a:lnTo>
                  <a:lnTo>
                    <a:pt x="1292652" y="2630185"/>
                  </a:lnTo>
                  <a:lnTo>
                    <a:pt x="1247794" y="2628663"/>
                  </a:lnTo>
                  <a:lnTo>
                    <a:pt x="1202998" y="2625619"/>
                  </a:lnTo>
                  <a:lnTo>
                    <a:pt x="1158308" y="2621053"/>
                  </a:lnTo>
                  <a:lnTo>
                    <a:pt x="1113764" y="2614966"/>
                  </a:lnTo>
                  <a:lnTo>
                    <a:pt x="1069410" y="2607356"/>
                  </a:lnTo>
                  <a:lnTo>
                    <a:pt x="1025287" y="2598224"/>
                  </a:lnTo>
                  <a:lnTo>
                    <a:pt x="981437" y="2587571"/>
                  </a:lnTo>
                  <a:lnTo>
                    <a:pt x="937902" y="2575396"/>
                  </a:lnTo>
                  <a:lnTo>
                    <a:pt x="894725" y="2561698"/>
                  </a:lnTo>
                  <a:lnTo>
                    <a:pt x="851946" y="2546479"/>
                  </a:lnTo>
                  <a:lnTo>
                    <a:pt x="809609" y="2529738"/>
                  </a:lnTo>
                  <a:lnTo>
                    <a:pt x="767756" y="2511475"/>
                  </a:lnTo>
                  <a:lnTo>
                    <a:pt x="726427" y="2491690"/>
                  </a:lnTo>
                  <a:lnTo>
                    <a:pt x="685666" y="2470383"/>
                  </a:lnTo>
                  <a:lnTo>
                    <a:pt x="645515" y="2447554"/>
                  </a:lnTo>
                  <a:lnTo>
                    <a:pt x="606015" y="2423203"/>
                  </a:lnTo>
                  <a:lnTo>
                    <a:pt x="567208" y="2397330"/>
                  </a:lnTo>
                  <a:lnTo>
                    <a:pt x="529137" y="2369935"/>
                  </a:lnTo>
                  <a:lnTo>
                    <a:pt x="491843" y="2341019"/>
                  </a:lnTo>
                  <a:lnTo>
                    <a:pt x="455369" y="2310580"/>
                  </a:lnTo>
                  <a:lnTo>
                    <a:pt x="419756" y="2278620"/>
                  </a:lnTo>
                  <a:lnTo>
                    <a:pt x="385047" y="2245138"/>
                  </a:lnTo>
                  <a:lnTo>
                    <a:pt x="351564" y="2210428"/>
                  </a:lnTo>
                  <a:lnTo>
                    <a:pt x="319604" y="2174816"/>
                  </a:lnTo>
                  <a:lnTo>
                    <a:pt x="289165" y="2138341"/>
                  </a:lnTo>
                  <a:lnTo>
                    <a:pt x="260249" y="2101048"/>
                  </a:lnTo>
                  <a:lnTo>
                    <a:pt x="232854" y="2062976"/>
                  </a:lnTo>
                  <a:lnTo>
                    <a:pt x="206981" y="2024170"/>
                  </a:lnTo>
                  <a:lnTo>
                    <a:pt x="182631" y="1984669"/>
                  </a:lnTo>
                  <a:lnTo>
                    <a:pt x="159802" y="1944518"/>
                  </a:lnTo>
                  <a:lnTo>
                    <a:pt x="138495" y="1903757"/>
                  </a:lnTo>
                  <a:lnTo>
                    <a:pt x="118710" y="1862428"/>
                  </a:lnTo>
                  <a:lnTo>
                    <a:pt x="100447" y="1820575"/>
                  </a:lnTo>
                  <a:lnTo>
                    <a:pt x="83705" y="1778238"/>
                  </a:lnTo>
                  <a:lnTo>
                    <a:pt x="68486" y="1735459"/>
                  </a:lnTo>
                  <a:lnTo>
                    <a:pt x="54789" y="1692282"/>
                  </a:lnTo>
                  <a:lnTo>
                    <a:pt x="42613" y="1648747"/>
                  </a:lnTo>
                  <a:lnTo>
                    <a:pt x="31960" y="1604897"/>
                  </a:lnTo>
                  <a:lnTo>
                    <a:pt x="22828" y="1560774"/>
                  </a:lnTo>
                  <a:lnTo>
                    <a:pt x="15219" y="1516420"/>
                  </a:lnTo>
                  <a:lnTo>
                    <a:pt x="9131" y="1471876"/>
                  </a:lnTo>
                  <a:lnTo>
                    <a:pt x="4565" y="1427186"/>
                  </a:lnTo>
                  <a:lnTo>
                    <a:pt x="1521" y="1382390"/>
                  </a:lnTo>
                  <a:lnTo>
                    <a:pt x="0" y="1337532"/>
                  </a:lnTo>
                  <a:lnTo>
                    <a:pt x="0" y="1292652"/>
                  </a:lnTo>
                  <a:lnTo>
                    <a:pt x="1521" y="1247794"/>
                  </a:lnTo>
                  <a:lnTo>
                    <a:pt x="4565" y="1202998"/>
                  </a:lnTo>
                  <a:lnTo>
                    <a:pt x="9131" y="1158308"/>
                  </a:lnTo>
                  <a:lnTo>
                    <a:pt x="15219" y="1113764"/>
                  </a:lnTo>
                  <a:lnTo>
                    <a:pt x="22828" y="1069410"/>
                  </a:lnTo>
                  <a:lnTo>
                    <a:pt x="31960" y="1025287"/>
                  </a:lnTo>
                  <a:lnTo>
                    <a:pt x="42613" y="981437"/>
                  </a:lnTo>
                  <a:lnTo>
                    <a:pt x="54789" y="937902"/>
                  </a:lnTo>
                  <a:lnTo>
                    <a:pt x="68486" y="894725"/>
                  </a:lnTo>
                  <a:lnTo>
                    <a:pt x="83705" y="851946"/>
                  </a:lnTo>
                  <a:lnTo>
                    <a:pt x="100447" y="809609"/>
                  </a:lnTo>
                  <a:lnTo>
                    <a:pt x="118710" y="767756"/>
                  </a:lnTo>
                  <a:lnTo>
                    <a:pt x="138495" y="726427"/>
                  </a:lnTo>
                  <a:lnTo>
                    <a:pt x="159802" y="685666"/>
                  </a:lnTo>
                  <a:lnTo>
                    <a:pt x="182631" y="645515"/>
                  </a:lnTo>
                  <a:lnTo>
                    <a:pt x="206981" y="606015"/>
                  </a:lnTo>
                  <a:lnTo>
                    <a:pt x="232854" y="567208"/>
                  </a:lnTo>
                  <a:lnTo>
                    <a:pt x="260249" y="529137"/>
                  </a:lnTo>
                  <a:lnTo>
                    <a:pt x="289165" y="491843"/>
                  </a:lnTo>
                  <a:lnTo>
                    <a:pt x="319604" y="455369"/>
                  </a:lnTo>
                  <a:lnTo>
                    <a:pt x="351564" y="419756"/>
                  </a:lnTo>
                  <a:lnTo>
                    <a:pt x="385047" y="385047"/>
                  </a:lnTo>
                  <a:lnTo>
                    <a:pt x="419756" y="351564"/>
                  </a:lnTo>
                  <a:lnTo>
                    <a:pt x="455369" y="319604"/>
                  </a:lnTo>
                  <a:lnTo>
                    <a:pt x="491843" y="289165"/>
                  </a:lnTo>
                  <a:lnTo>
                    <a:pt x="529137" y="260249"/>
                  </a:lnTo>
                  <a:lnTo>
                    <a:pt x="567208" y="232854"/>
                  </a:lnTo>
                  <a:lnTo>
                    <a:pt x="606015" y="206981"/>
                  </a:lnTo>
                  <a:lnTo>
                    <a:pt x="645515" y="182631"/>
                  </a:lnTo>
                  <a:lnTo>
                    <a:pt x="685666" y="159802"/>
                  </a:lnTo>
                  <a:lnTo>
                    <a:pt x="726427" y="138495"/>
                  </a:lnTo>
                  <a:lnTo>
                    <a:pt x="767756" y="118710"/>
                  </a:lnTo>
                  <a:lnTo>
                    <a:pt x="809609" y="100447"/>
                  </a:lnTo>
                  <a:lnTo>
                    <a:pt x="851946" y="83705"/>
                  </a:lnTo>
                  <a:lnTo>
                    <a:pt x="894725" y="68486"/>
                  </a:lnTo>
                  <a:lnTo>
                    <a:pt x="937902" y="54789"/>
                  </a:lnTo>
                  <a:lnTo>
                    <a:pt x="981437" y="42613"/>
                  </a:lnTo>
                  <a:lnTo>
                    <a:pt x="1025287" y="31960"/>
                  </a:lnTo>
                  <a:lnTo>
                    <a:pt x="1069410" y="22828"/>
                  </a:lnTo>
                  <a:lnTo>
                    <a:pt x="1113764" y="15219"/>
                  </a:lnTo>
                  <a:lnTo>
                    <a:pt x="1158308" y="9131"/>
                  </a:lnTo>
                  <a:lnTo>
                    <a:pt x="1202998" y="4565"/>
                  </a:lnTo>
                  <a:lnTo>
                    <a:pt x="1247794" y="1521"/>
                  </a:lnTo>
                  <a:lnTo>
                    <a:pt x="1292652" y="0"/>
                  </a:lnTo>
                  <a:lnTo>
                    <a:pt x="1337532" y="0"/>
                  </a:lnTo>
                  <a:lnTo>
                    <a:pt x="1382390" y="1521"/>
                  </a:lnTo>
                  <a:lnTo>
                    <a:pt x="1427186" y="4565"/>
                  </a:lnTo>
                  <a:lnTo>
                    <a:pt x="1471876" y="9131"/>
                  </a:lnTo>
                  <a:lnTo>
                    <a:pt x="1516420" y="15219"/>
                  </a:lnTo>
                  <a:lnTo>
                    <a:pt x="1560774" y="22828"/>
                  </a:lnTo>
                  <a:lnTo>
                    <a:pt x="1604897" y="31960"/>
                  </a:lnTo>
                  <a:lnTo>
                    <a:pt x="1648747" y="42613"/>
                  </a:lnTo>
                  <a:lnTo>
                    <a:pt x="1692282" y="54789"/>
                  </a:lnTo>
                  <a:lnTo>
                    <a:pt x="1735459" y="68486"/>
                  </a:lnTo>
                  <a:lnTo>
                    <a:pt x="1778238" y="83705"/>
                  </a:lnTo>
                  <a:lnTo>
                    <a:pt x="1820575" y="100447"/>
                  </a:lnTo>
                  <a:lnTo>
                    <a:pt x="1862428" y="118710"/>
                  </a:lnTo>
                  <a:lnTo>
                    <a:pt x="1903757" y="138495"/>
                  </a:lnTo>
                  <a:lnTo>
                    <a:pt x="1944518" y="159802"/>
                  </a:lnTo>
                  <a:lnTo>
                    <a:pt x="1984669" y="182631"/>
                  </a:lnTo>
                  <a:lnTo>
                    <a:pt x="2024170" y="206981"/>
                  </a:lnTo>
                  <a:lnTo>
                    <a:pt x="2062976" y="232854"/>
                  </a:lnTo>
                  <a:lnTo>
                    <a:pt x="2101048" y="260249"/>
                  </a:lnTo>
                  <a:lnTo>
                    <a:pt x="2138341" y="289165"/>
                  </a:lnTo>
                  <a:lnTo>
                    <a:pt x="2174816" y="319604"/>
                  </a:lnTo>
                  <a:lnTo>
                    <a:pt x="2210428" y="351564"/>
                  </a:lnTo>
                  <a:lnTo>
                    <a:pt x="2245138" y="385047"/>
                  </a:lnTo>
                  <a:close/>
                </a:path>
              </a:pathLst>
            </a:custGeom>
            <a:ln w="63499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02224" y="6027845"/>
            <a:ext cx="144843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451484">
              <a:lnSpc>
                <a:spcPts val="1800"/>
              </a:lnSpc>
              <a:spcBef>
                <a:spcPts val="260"/>
              </a:spcBef>
            </a:pPr>
            <a:r>
              <a:rPr sz="1600" b="1" dirty="0">
                <a:latin typeface="Arial"/>
                <a:cs typeface="Arial"/>
              </a:rPr>
              <a:t>Open 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</a:t>
            </a:r>
            <a:r>
              <a:rPr sz="1600" b="1" spc="-5" dirty="0">
                <a:latin typeface="Arial"/>
                <a:cs typeface="Arial"/>
              </a:rPr>
              <a:t>n</a:t>
            </a:r>
            <a:r>
              <a:rPr sz="1600" b="1" dirty="0">
                <a:latin typeface="Arial"/>
                <a:cs typeface="Arial"/>
              </a:rPr>
              <a:t>e</a:t>
            </a:r>
            <a:r>
              <a:rPr sz="1600" b="1" spc="-5" dirty="0">
                <a:latin typeface="Arial"/>
                <a:cs typeface="Arial"/>
              </a:rPr>
              <a:t>u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5" dirty="0">
                <a:latin typeface="Arial"/>
                <a:cs typeface="Arial"/>
              </a:rPr>
              <a:t>o</a:t>
            </a:r>
            <a:r>
              <a:rPr sz="1600" b="1" dirty="0">
                <a:latin typeface="Arial"/>
                <a:cs typeface="Arial"/>
              </a:rPr>
              <a:t>t</a:t>
            </a:r>
            <a:r>
              <a:rPr sz="1600" b="1" spc="-5" dirty="0">
                <a:latin typeface="Arial"/>
                <a:cs typeface="Arial"/>
              </a:rPr>
              <a:t>ho</a:t>
            </a:r>
            <a:r>
              <a:rPr sz="1600" b="1" dirty="0">
                <a:latin typeface="Arial"/>
                <a:cs typeface="Arial"/>
              </a:rPr>
              <a:t>rax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61033" y="4650017"/>
            <a:ext cx="2122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Blood-tinged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sputum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38343" y="6068855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03389" y="744768"/>
            <a:ext cx="538543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846455">
              <a:lnSpc>
                <a:spcPts val="3790"/>
              </a:lnSpc>
              <a:spcBef>
                <a:spcPts val="665"/>
              </a:spcBef>
            </a:pPr>
            <a:r>
              <a:rPr sz="3600" spc="-5" dirty="0"/>
              <a:t>IDENTIFYING </a:t>
            </a:r>
            <a:r>
              <a:rPr sz="3600" dirty="0"/>
              <a:t>AN </a:t>
            </a:r>
            <a:r>
              <a:rPr sz="3600" spc="5" dirty="0"/>
              <a:t> </a:t>
            </a:r>
            <a:r>
              <a:rPr sz="3600" spc="-5" dirty="0">
                <a:solidFill>
                  <a:srgbClr val="921928"/>
                </a:solidFill>
              </a:rPr>
              <a:t>OPEN</a:t>
            </a:r>
            <a:r>
              <a:rPr sz="3600" spc="-4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PNEUMOTHORAX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4434695" y="1983027"/>
            <a:ext cx="5476240" cy="1360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Signs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symptoms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705"/>
              </a:lnSpc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sucking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chest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wound</a:t>
            </a:r>
            <a:r>
              <a:rPr sz="24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TFC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  <a:spcBef>
                <a:spcPts val="840"/>
              </a:spcBef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chest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exhibit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ONE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OR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MORE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</a:t>
            </a:r>
            <a:r>
              <a:rPr sz="1800" dirty="0">
                <a:latin typeface="Arial MT"/>
                <a:cs typeface="Arial MT"/>
              </a:rPr>
              <a:t> signs and </a:t>
            </a:r>
            <a:r>
              <a:rPr sz="1800" spc="-5" dirty="0">
                <a:latin typeface="Arial MT"/>
                <a:cs typeface="Arial MT"/>
              </a:rPr>
              <a:t>symptoms: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04544" y="3657046"/>
            <a:ext cx="200660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pun</a:t>
            </a:r>
            <a:r>
              <a:rPr sz="1800" b="1" dirty="0">
                <a:latin typeface="Arial"/>
                <a:cs typeface="Arial"/>
              </a:rPr>
              <a:t>ct</a:t>
            </a:r>
            <a:r>
              <a:rPr sz="1800" b="1" spc="-5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re </a:t>
            </a:r>
            <a:r>
              <a:rPr sz="1800" b="1" spc="-5" dirty="0">
                <a:latin typeface="Arial"/>
                <a:cs typeface="Arial"/>
              </a:rPr>
              <a:t>wound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of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chest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73798" y="3679087"/>
            <a:ext cx="2083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Respiratory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Distress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05291" y="4641645"/>
            <a:ext cx="227457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“</a:t>
            </a:r>
            <a:r>
              <a:rPr sz="1800" b="1" spc="-5" dirty="0">
                <a:latin typeface="Arial"/>
                <a:cs typeface="Arial"/>
              </a:rPr>
              <a:t>sucking</a:t>
            </a:r>
            <a:r>
              <a:rPr sz="1800" spc="-5" dirty="0">
                <a:latin typeface="Arial MT"/>
                <a:cs typeface="Arial MT"/>
              </a:rPr>
              <a:t>” </a:t>
            </a:r>
            <a:r>
              <a:rPr sz="1800" dirty="0">
                <a:latin typeface="Arial MT"/>
                <a:cs typeface="Arial MT"/>
              </a:rPr>
              <a:t>or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“</a:t>
            </a:r>
            <a:r>
              <a:rPr sz="1800" b="1" spc="-5" dirty="0">
                <a:latin typeface="Arial"/>
                <a:cs typeface="Arial"/>
              </a:rPr>
              <a:t>hissing</a:t>
            </a:r>
            <a:r>
              <a:rPr sz="1800" spc="-5" dirty="0">
                <a:latin typeface="Arial MT"/>
                <a:cs typeface="Arial MT"/>
              </a:rPr>
              <a:t>”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sound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when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inhales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78733" y="3650158"/>
            <a:ext cx="181610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Froth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bubbles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around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04544" y="4650014"/>
            <a:ext cx="1945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Coughing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up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blood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392266" y="3692699"/>
            <a:ext cx="114935" cy="588645"/>
          </a:xfrm>
          <a:custGeom>
            <a:avLst/>
            <a:gdLst/>
            <a:ahLst/>
            <a:cxnLst/>
            <a:rect l="l" t="t" r="r" b="b"/>
            <a:pathLst>
              <a:path w="114934" h="588645">
                <a:moveTo>
                  <a:pt x="270" y="588620"/>
                </a:moveTo>
                <a:lnTo>
                  <a:pt x="0" y="52"/>
                </a:lnTo>
                <a:lnTo>
                  <a:pt x="114300" y="0"/>
                </a:lnTo>
                <a:lnTo>
                  <a:pt x="114570" y="588568"/>
                </a:lnTo>
                <a:lnTo>
                  <a:pt x="270" y="58862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02013" y="3673096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4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40000"/>
                </a:lnTo>
                <a:lnTo>
                  <a:pt x="0" y="54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13293" y="4708152"/>
            <a:ext cx="114300" cy="760095"/>
          </a:xfrm>
          <a:custGeom>
            <a:avLst/>
            <a:gdLst/>
            <a:ahLst/>
            <a:cxnLst/>
            <a:rect l="l" t="t" r="r" b="b"/>
            <a:pathLst>
              <a:path w="114300" h="760095">
                <a:moveTo>
                  <a:pt x="0" y="75991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9919"/>
                </a:lnTo>
                <a:lnTo>
                  <a:pt x="0" y="75991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02013" y="4666376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23714" y="4666376"/>
            <a:ext cx="114300" cy="337820"/>
          </a:xfrm>
          <a:custGeom>
            <a:avLst/>
            <a:gdLst/>
            <a:ahLst/>
            <a:cxnLst/>
            <a:rect l="l" t="t" r="r" b="b"/>
            <a:pathLst>
              <a:path w="114300" h="337820">
                <a:moveTo>
                  <a:pt x="0" y="337773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7773"/>
                </a:lnTo>
                <a:lnTo>
                  <a:pt x="0" y="33777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74215" y="3722118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66542" y="5651938"/>
            <a:ext cx="13246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Arial"/>
                <a:cs typeface="Arial"/>
              </a:rPr>
              <a:t>Raking</a:t>
            </a:r>
            <a:r>
              <a:rPr sz="1600" i="1" spc="-6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motion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900555">
              <a:lnSpc>
                <a:spcPts val="3790"/>
              </a:lnSpc>
              <a:spcBef>
                <a:spcPts val="665"/>
              </a:spcBef>
            </a:pPr>
            <a:r>
              <a:rPr sz="3600" spc="-5" dirty="0"/>
              <a:t>IDENTIFYING </a:t>
            </a:r>
            <a:r>
              <a:rPr sz="3600" dirty="0"/>
              <a:t> </a:t>
            </a:r>
            <a:r>
              <a:rPr sz="3600" spc="-5" dirty="0">
                <a:solidFill>
                  <a:srgbClr val="921928"/>
                </a:solidFill>
              </a:rPr>
              <a:t>ADDITIONAL</a:t>
            </a:r>
            <a:r>
              <a:rPr sz="3600" spc="-9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CHEST</a:t>
            </a:r>
            <a:r>
              <a:rPr sz="3600" spc="-3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WOUNDS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100852" y="2124096"/>
            <a:ext cx="6199505" cy="2650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9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EXPOSE,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UNCOVER,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and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b="1" dirty="0">
                <a:latin typeface="Arial"/>
                <a:cs typeface="Arial"/>
              </a:rPr>
              <a:t>CHECK/</a:t>
            </a:r>
            <a:endParaRPr sz="2800">
              <a:latin typeface="Arial"/>
              <a:cs typeface="Arial"/>
            </a:endParaRPr>
          </a:p>
          <a:p>
            <a:pPr marL="12700" marR="999490">
              <a:lnSpc>
                <a:spcPts val="3200"/>
              </a:lnSpc>
              <a:spcBef>
                <a:spcPts val="160"/>
              </a:spcBef>
            </a:pPr>
            <a:r>
              <a:rPr sz="2800" b="1" spc="-5" dirty="0">
                <a:latin typeface="Arial"/>
                <a:cs typeface="Arial"/>
              </a:rPr>
              <a:t>FEEL </a:t>
            </a:r>
            <a:r>
              <a:rPr sz="2800" spc="-5" dirty="0">
                <a:latin typeface="Arial MT"/>
                <a:cs typeface="Arial MT"/>
              </a:rPr>
              <a:t>for additional </a:t>
            </a:r>
            <a:r>
              <a:rPr sz="2800" dirty="0">
                <a:latin typeface="Arial MT"/>
                <a:cs typeface="Arial MT"/>
              </a:rPr>
              <a:t>open chest 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wounds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by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using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i="1" dirty="0">
                <a:solidFill>
                  <a:srgbClr val="921928"/>
                </a:solidFill>
                <a:latin typeface="Arial"/>
                <a:cs typeface="Arial"/>
              </a:rPr>
              <a:t>raking</a:t>
            </a:r>
            <a:r>
              <a:rPr sz="2800" i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921928"/>
                </a:solidFill>
                <a:latin typeface="Arial"/>
                <a:cs typeface="Arial"/>
              </a:rPr>
              <a:t>motion </a:t>
            </a:r>
            <a:r>
              <a:rPr sz="2800" i="1" spc="-76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800" spc="-20" dirty="0">
                <a:latin typeface="Arial MT"/>
                <a:cs typeface="Arial MT"/>
              </a:rPr>
              <a:t>(anterior,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posterior,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and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axillary)</a:t>
            </a:r>
            <a:endParaRPr sz="2800">
              <a:latin typeface="Arial MT"/>
              <a:cs typeface="Arial MT"/>
            </a:endParaRPr>
          </a:p>
          <a:p>
            <a:pPr marL="12700" marR="5080">
              <a:lnSpc>
                <a:spcPts val="3200"/>
              </a:lnSpc>
              <a:spcBef>
                <a:spcPts val="1305"/>
              </a:spcBef>
            </a:pPr>
            <a:r>
              <a:rPr sz="2800" spc="-25" dirty="0">
                <a:latin typeface="Arial MT"/>
                <a:cs typeface="Arial MT"/>
              </a:rPr>
              <a:t>Treat</a:t>
            </a:r>
            <a:r>
              <a:rPr sz="2800" spc="-5" dirty="0">
                <a:latin typeface="Arial MT"/>
                <a:cs typeface="Arial MT"/>
              </a:rPr>
              <a:t> them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with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additional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vented</a:t>
            </a:r>
            <a:r>
              <a:rPr sz="2800" dirty="0">
                <a:latin typeface="Arial MT"/>
                <a:cs typeface="Arial MT"/>
              </a:rPr>
              <a:t> chest </a:t>
            </a:r>
            <a:r>
              <a:rPr sz="2800" spc="-76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seals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883" y="2266603"/>
            <a:ext cx="4018771" cy="330470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120600" y="6093263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7434" y="6107029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71092" y="6107029"/>
            <a:ext cx="81597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36955" y="5197033"/>
            <a:ext cx="9328150" cy="648970"/>
          </a:xfrm>
          <a:custGeom>
            <a:avLst/>
            <a:gdLst/>
            <a:ahLst/>
            <a:cxnLst/>
            <a:rect l="l" t="t" r="r" b="b"/>
            <a:pathLst>
              <a:path w="9328150" h="648970">
                <a:moveTo>
                  <a:pt x="9253460" y="0"/>
                </a:moveTo>
                <a:lnTo>
                  <a:pt x="74446" y="0"/>
                </a:lnTo>
                <a:lnTo>
                  <a:pt x="45468" y="5850"/>
                </a:lnTo>
                <a:lnTo>
                  <a:pt x="21804" y="21804"/>
                </a:lnTo>
                <a:lnTo>
                  <a:pt x="5850" y="45468"/>
                </a:lnTo>
                <a:lnTo>
                  <a:pt x="0" y="74446"/>
                </a:lnTo>
                <a:lnTo>
                  <a:pt x="0" y="573982"/>
                </a:lnTo>
                <a:lnTo>
                  <a:pt x="5850" y="602960"/>
                </a:lnTo>
                <a:lnTo>
                  <a:pt x="21804" y="626624"/>
                </a:lnTo>
                <a:lnTo>
                  <a:pt x="45468" y="642578"/>
                </a:lnTo>
                <a:lnTo>
                  <a:pt x="74446" y="648429"/>
                </a:lnTo>
                <a:lnTo>
                  <a:pt x="9253460" y="648429"/>
                </a:lnTo>
                <a:lnTo>
                  <a:pt x="9282437" y="642578"/>
                </a:lnTo>
                <a:lnTo>
                  <a:pt x="9306101" y="626624"/>
                </a:lnTo>
                <a:lnTo>
                  <a:pt x="9322055" y="602960"/>
                </a:lnTo>
                <a:lnTo>
                  <a:pt x="9327906" y="573982"/>
                </a:lnTo>
                <a:lnTo>
                  <a:pt x="9327906" y="74446"/>
                </a:lnTo>
                <a:lnTo>
                  <a:pt x="9322055" y="45468"/>
                </a:lnTo>
                <a:lnTo>
                  <a:pt x="9306101" y="21804"/>
                </a:lnTo>
                <a:lnTo>
                  <a:pt x="9282437" y="5850"/>
                </a:lnTo>
                <a:lnTo>
                  <a:pt x="9253460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760220" marR="5080" indent="-1452245">
              <a:lnSpc>
                <a:spcPts val="3790"/>
              </a:lnSpc>
              <a:spcBef>
                <a:spcPts val="665"/>
              </a:spcBef>
            </a:pPr>
            <a:r>
              <a:rPr sz="3600" spc="-5" dirty="0">
                <a:solidFill>
                  <a:srgbClr val="921928"/>
                </a:solidFill>
              </a:rPr>
              <a:t>VENTED</a:t>
            </a:r>
            <a:r>
              <a:rPr sz="3600" spc="-155" dirty="0">
                <a:solidFill>
                  <a:srgbClr val="921928"/>
                </a:solidFill>
              </a:rPr>
              <a:t> </a:t>
            </a:r>
            <a:r>
              <a:rPr sz="3600" dirty="0"/>
              <a:t>AND</a:t>
            </a:r>
            <a:r>
              <a:rPr sz="3600" spc="-20" dirty="0"/>
              <a:t> </a:t>
            </a:r>
            <a:r>
              <a:rPr sz="3600" spc="-5" dirty="0">
                <a:solidFill>
                  <a:srgbClr val="921928"/>
                </a:solidFill>
              </a:rPr>
              <a:t>NON-VENTED </a:t>
            </a:r>
            <a:r>
              <a:rPr sz="3600" spc="-985" dirty="0">
                <a:solidFill>
                  <a:srgbClr val="921928"/>
                </a:solidFill>
              </a:rPr>
              <a:t> </a:t>
            </a:r>
            <a:r>
              <a:rPr sz="3600" dirty="0"/>
              <a:t>CHEST</a:t>
            </a:r>
            <a:r>
              <a:rPr sz="3600" spc="-15" dirty="0"/>
              <a:t> </a:t>
            </a:r>
            <a:r>
              <a:rPr sz="3600" spc="-5" dirty="0"/>
              <a:t>SEALS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40044" y="1929094"/>
            <a:ext cx="817118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For </a:t>
            </a:r>
            <a:r>
              <a:rPr sz="2400" dirty="0">
                <a:latin typeface="Arial MT"/>
                <a:cs typeface="Arial MT"/>
              </a:rPr>
              <a:t>an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open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or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sucking chest wound,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prompt application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dirty="0">
                <a:latin typeface="Arial MT"/>
                <a:cs typeface="Arial MT"/>
              </a:rPr>
              <a:t>of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vented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chest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seal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recommended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99526" y="3022903"/>
            <a:ext cx="1918970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When the casualty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exhales, </a:t>
            </a:r>
            <a:r>
              <a:rPr sz="1800" spc="-5" dirty="0">
                <a:latin typeface="Arial MT"/>
                <a:cs typeface="Arial MT"/>
              </a:rPr>
              <a:t>trapped </a:t>
            </a:r>
            <a:r>
              <a:rPr sz="1800" dirty="0">
                <a:latin typeface="Arial MT"/>
                <a:cs typeface="Arial MT"/>
              </a:rPr>
              <a:t> air should be able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escape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039"/>
              </a:lnSpc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valve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7184" y="5343145"/>
            <a:ext cx="7777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vented</a:t>
            </a:r>
            <a:r>
              <a:rPr sz="1800" dirty="0">
                <a:latin typeface="Arial MT"/>
                <a:cs typeface="Arial MT"/>
              </a:rPr>
              <a:t> chest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seal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available,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non-vented</a:t>
            </a:r>
            <a:r>
              <a:rPr sz="1800" dirty="0">
                <a:latin typeface="Arial MT"/>
                <a:cs typeface="Arial MT"/>
              </a:rPr>
              <a:t> chest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seal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 be used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784" y="3022903"/>
            <a:ext cx="1945005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When the casualty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inhales, </a:t>
            </a:r>
            <a:r>
              <a:rPr sz="1800" spc="-5" dirty="0">
                <a:latin typeface="Arial MT"/>
                <a:cs typeface="Arial MT"/>
              </a:rPr>
              <a:t>the plastic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 be sucked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against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preventing the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entry of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1939" y="3054988"/>
            <a:ext cx="114300" cy="1604010"/>
          </a:xfrm>
          <a:custGeom>
            <a:avLst/>
            <a:gdLst/>
            <a:ahLst/>
            <a:cxnLst/>
            <a:rect l="l" t="t" r="r" b="b"/>
            <a:pathLst>
              <a:path w="114300" h="1604010">
                <a:moveTo>
                  <a:pt x="0" y="1603475"/>
                </a:moveTo>
                <a:lnTo>
                  <a:pt x="0" y="0"/>
                </a:lnTo>
                <a:lnTo>
                  <a:pt x="114300" y="0"/>
                </a:lnTo>
                <a:lnTo>
                  <a:pt x="114300" y="1603475"/>
                </a:lnTo>
                <a:lnTo>
                  <a:pt x="0" y="160347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83398" y="3054988"/>
            <a:ext cx="114300" cy="1604010"/>
          </a:xfrm>
          <a:custGeom>
            <a:avLst/>
            <a:gdLst/>
            <a:ahLst/>
            <a:cxnLst/>
            <a:rect l="l" t="t" r="r" b="b"/>
            <a:pathLst>
              <a:path w="114300" h="1604010">
                <a:moveTo>
                  <a:pt x="0" y="1603475"/>
                </a:moveTo>
                <a:lnTo>
                  <a:pt x="0" y="0"/>
                </a:lnTo>
                <a:lnTo>
                  <a:pt x="114300" y="0"/>
                </a:lnTo>
                <a:lnTo>
                  <a:pt x="114300" y="1603475"/>
                </a:lnTo>
                <a:lnTo>
                  <a:pt x="0" y="160347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4856" y="3054988"/>
            <a:ext cx="114300" cy="1604010"/>
          </a:xfrm>
          <a:custGeom>
            <a:avLst/>
            <a:gdLst/>
            <a:ahLst/>
            <a:cxnLst/>
            <a:rect l="l" t="t" r="r" b="b"/>
            <a:pathLst>
              <a:path w="114300" h="1604010">
                <a:moveTo>
                  <a:pt x="0" y="1603475"/>
                </a:moveTo>
                <a:lnTo>
                  <a:pt x="0" y="0"/>
                </a:lnTo>
                <a:lnTo>
                  <a:pt x="114300" y="0"/>
                </a:lnTo>
                <a:lnTo>
                  <a:pt x="114300" y="1603475"/>
                </a:lnTo>
                <a:lnTo>
                  <a:pt x="0" y="160347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630985" y="3022903"/>
            <a:ext cx="1957070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injured lung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remain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partially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collapsed, </a:t>
            </a:r>
            <a:r>
              <a:rPr sz="1800" b="1" spc="-5" dirty="0">
                <a:latin typeface="Arial"/>
                <a:cs typeface="Arial"/>
              </a:rPr>
              <a:t>but the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mechanics of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respiration</a:t>
            </a:r>
            <a:r>
              <a:rPr sz="1800" b="1" spc="50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will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be better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598" y="5294607"/>
            <a:ext cx="438480" cy="38173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885404" y="2107373"/>
            <a:ext cx="2919730" cy="4427220"/>
            <a:chOff x="8885404" y="2107373"/>
            <a:chExt cx="2919730" cy="442722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4551" y="4793685"/>
              <a:ext cx="1740509" cy="174050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04" y="2107373"/>
              <a:ext cx="2735783" cy="268631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120600" y="6093263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67434" y="6107029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71092" y="6107029"/>
            <a:ext cx="81597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65923" y="835130"/>
            <a:ext cx="3060700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633730" marR="5080" indent="-621665">
              <a:lnSpc>
                <a:spcPts val="2080"/>
              </a:lnSpc>
              <a:spcBef>
                <a:spcPts val="450"/>
              </a:spcBef>
            </a:pPr>
            <a:r>
              <a:rPr sz="2000" spc="-15" dirty="0"/>
              <a:t>APPLYING</a:t>
            </a:r>
            <a:r>
              <a:rPr sz="2000" spc="-30" dirty="0"/>
              <a:t> </a:t>
            </a:r>
            <a:r>
              <a:rPr sz="2000" spc="10" dirty="0"/>
              <a:t>&amp;</a:t>
            </a:r>
            <a:r>
              <a:rPr sz="2000" spc="-25" dirty="0"/>
              <a:t> </a:t>
            </a:r>
            <a:r>
              <a:rPr sz="2000" spc="5" dirty="0"/>
              <a:t>MANAGING </a:t>
            </a:r>
            <a:r>
              <a:rPr sz="2000" spc="-540" dirty="0"/>
              <a:t> </a:t>
            </a:r>
            <a:r>
              <a:rPr sz="2000" spc="10" dirty="0"/>
              <a:t>CHEST</a:t>
            </a:r>
            <a:r>
              <a:rPr sz="2000" spc="-10" dirty="0"/>
              <a:t> </a:t>
            </a:r>
            <a:r>
              <a:rPr sz="2000" spc="5" dirty="0"/>
              <a:t>SEALS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5931354" y="6033301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788" y="4778491"/>
            <a:ext cx="11275695" cy="1186180"/>
          </a:xfrm>
          <a:custGeom>
            <a:avLst/>
            <a:gdLst/>
            <a:ahLst/>
            <a:cxnLst/>
            <a:rect l="l" t="t" r="r" b="b"/>
            <a:pathLst>
              <a:path w="11275695" h="1186179">
                <a:moveTo>
                  <a:pt x="11139530" y="0"/>
                </a:moveTo>
                <a:lnTo>
                  <a:pt x="136137" y="0"/>
                </a:lnTo>
                <a:lnTo>
                  <a:pt x="93107" y="6940"/>
                </a:lnTo>
                <a:lnTo>
                  <a:pt x="55736" y="26266"/>
                </a:lnTo>
                <a:lnTo>
                  <a:pt x="26266" y="55736"/>
                </a:lnTo>
                <a:lnTo>
                  <a:pt x="6940" y="93107"/>
                </a:lnTo>
                <a:lnTo>
                  <a:pt x="0" y="136137"/>
                </a:lnTo>
                <a:lnTo>
                  <a:pt x="0" y="1049625"/>
                </a:lnTo>
                <a:lnTo>
                  <a:pt x="6940" y="1092655"/>
                </a:lnTo>
                <a:lnTo>
                  <a:pt x="26266" y="1130026"/>
                </a:lnTo>
                <a:lnTo>
                  <a:pt x="55736" y="1159496"/>
                </a:lnTo>
                <a:lnTo>
                  <a:pt x="93107" y="1178822"/>
                </a:lnTo>
                <a:lnTo>
                  <a:pt x="136137" y="1185763"/>
                </a:lnTo>
                <a:lnTo>
                  <a:pt x="11139530" y="1185763"/>
                </a:lnTo>
                <a:lnTo>
                  <a:pt x="11182560" y="1178822"/>
                </a:lnTo>
                <a:lnTo>
                  <a:pt x="11219931" y="1159496"/>
                </a:lnTo>
                <a:lnTo>
                  <a:pt x="11249401" y="1130026"/>
                </a:lnTo>
                <a:lnTo>
                  <a:pt x="11268728" y="1092655"/>
                </a:lnTo>
                <a:lnTo>
                  <a:pt x="11275668" y="1049625"/>
                </a:lnTo>
                <a:lnTo>
                  <a:pt x="11275668" y="136137"/>
                </a:lnTo>
                <a:lnTo>
                  <a:pt x="11268728" y="93107"/>
                </a:lnTo>
                <a:lnTo>
                  <a:pt x="11249401" y="55736"/>
                </a:lnTo>
                <a:lnTo>
                  <a:pt x="11219931" y="26266"/>
                </a:lnTo>
                <a:lnTo>
                  <a:pt x="11182560" y="6940"/>
                </a:lnTo>
                <a:lnTo>
                  <a:pt x="11139530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5089" y="1917677"/>
            <a:ext cx="10306685" cy="3824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 MT"/>
                <a:cs typeface="Arial MT"/>
              </a:rPr>
              <a:t>Chest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seals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are </a:t>
            </a:r>
            <a:r>
              <a:rPr sz="2800" spc="-5" dirty="0">
                <a:latin typeface="Arial MT"/>
                <a:cs typeface="Arial MT"/>
              </a:rPr>
              <a:t>for 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treating penetrating wounds</a:t>
            </a:r>
            <a:r>
              <a:rPr sz="2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800" spc="-5" dirty="0">
                <a:latin typeface="Arial MT"/>
                <a:cs typeface="Arial MT"/>
              </a:rPr>
              <a:t>to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the</a:t>
            </a:r>
            <a:r>
              <a:rPr sz="2800" dirty="0">
                <a:latin typeface="Arial MT"/>
                <a:cs typeface="Arial MT"/>
              </a:rPr>
              <a:t> chest</a:t>
            </a:r>
            <a:endParaRPr sz="2800">
              <a:latin typeface="Arial MT"/>
              <a:cs typeface="Arial MT"/>
            </a:endParaRPr>
          </a:p>
          <a:p>
            <a:pPr marL="12700" marR="3606165">
              <a:lnSpc>
                <a:spcPct val="137500"/>
              </a:lnSpc>
              <a:spcBef>
                <a:spcPts val="1040"/>
              </a:spcBef>
            </a:pPr>
            <a:r>
              <a:rPr sz="2000" dirty="0">
                <a:latin typeface="Arial MT"/>
                <a:cs typeface="Arial MT"/>
              </a:rPr>
              <a:t>Place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gloved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back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over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patients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 </a:t>
            </a:r>
            <a:r>
              <a:rPr sz="2000" dirty="0">
                <a:latin typeface="Arial MT"/>
                <a:cs typeface="Arial MT"/>
              </a:rPr>
              <a:t>chest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seal </a:t>
            </a:r>
            <a:r>
              <a:rPr sz="2000" spc="-5" dirty="0">
                <a:latin typeface="Arial MT"/>
                <a:cs typeface="Arial MT"/>
              </a:rPr>
              <a:t>from their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JFAK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2000" spc="-5" dirty="0">
                <a:latin typeface="Arial MT"/>
                <a:cs typeface="Arial MT"/>
              </a:rPr>
              <a:t>Wipe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excess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blood,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sweat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dirt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away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from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</a:t>
            </a:r>
            <a:endParaRPr sz="2000">
              <a:latin typeface="Arial MT"/>
              <a:cs typeface="Arial MT"/>
            </a:endParaRPr>
          </a:p>
          <a:p>
            <a:pPr marL="12700" marR="3155315">
              <a:lnSpc>
                <a:spcPts val="2300"/>
              </a:lnSpc>
              <a:spcBef>
                <a:spcPts val="1060"/>
              </a:spcBef>
            </a:pPr>
            <a:r>
              <a:rPr sz="2000" spc="-5" dirty="0">
                <a:latin typeface="Arial MT"/>
                <a:cs typeface="Arial MT"/>
              </a:rPr>
              <a:t>When casualty </a:t>
            </a:r>
            <a:r>
              <a:rPr sz="2000" dirty="0">
                <a:latin typeface="Arial MT"/>
                <a:cs typeface="Arial MT"/>
              </a:rPr>
              <a:t>exhales, place adhesive side </a:t>
            </a:r>
            <a:r>
              <a:rPr sz="2000" spc="-5" dirty="0">
                <a:latin typeface="Arial MT"/>
                <a:cs typeface="Arial MT"/>
              </a:rPr>
              <a:t>directly </a:t>
            </a:r>
            <a:r>
              <a:rPr sz="2000" dirty="0">
                <a:latin typeface="Arial MT"/>
                <a:cs typeface="Arial MT"/>
              </a:rPr>
              <a:t>over open/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sucking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chest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pressing </a:t>
            </a:r>
            <a:r>
              <a:rPr sz="2000" spc="-5" dirty="0">
                <a:latin typeface="Arial MT"/>
                <a:cs typeface="Arial MT"/>
              </a:rPr>
              <a:t>firmly to create</a:t>
            </a:r>
            <a:r>
              <a:rPr sz="2000" dirty="0">
                <a:latin typeface="Arial MT"/>
                <a:cs typeface="Arial MT"/>
              </a:rPr>
              <a:t> a seal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200">
              <a:latin typeface="Arial MT"/>
              <a:cs typeface="Arial MT"/>
            </a:endParaRPr>
          </a:p>
          <a:p>
            <a:pPr marL="575945" marR="726440">
              <a:lnSpc>
                <a:spcPts val="2000"/>
              </a:lnSpc>
              <a:spcBef>
                <a:spcPts val="1480"/>
              </a:spcBef>
            </a:pP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EDGES </a:t>
            </a:r>
            <a:r>
              <a:rPr sz="1700" dirty="0">
                <a:latin typeface="Arial MT"/>
                <a:cs typeface="Arial MT"/>
              </a:rPr>
              <a:t>of </a:t>
            </a:r>
            <a:r>
              <a:rPr sz="1700" spc="-5" dirty="0">
                <a:latin typeface="Arial MT"/>
                <a:cs typeface="Arial MT"/>
              </a:rPr>
              <a:t>the </a:t>
            </a:r>
            <a:r>
              <a:rPr sz="1700" dirty="0">
                <a:latin typeface="Arial MT"/>
                <a:cs typeface="Arial MT"/>
              </a:rPr>
              <a:t>chest seal must </a:t>
            </a:r>
            <a:r>
              <a:rPr sz="1700" spc="-5" dirty="0">
                <a:latin typeface="Arial MT"/>
                <a:cs typeface="Arial MT"/>
              </a:rPr>
              <a:t>extend </a:t>
            </a:r>
            <a:r>
              <a:rPr sz="1700" b="1" dirty="0">
                <a:solidFill>
                  <a:srgbClr val="921928"/>
                </a:solidFill>
                <a:latin typeface="Arial"/>
                <a:cs typeface="Arial"/>
              </a:rPr>
              <a:t>2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INCHES BEYOND </a:t>
            </a:r>
            <a:r>
              <a:rPr sz="1700" dirty="0">
                <a:latin typeface="Arial MT"/>
                <a:cs typeface="Arial MT"/>
              </a:rPr>
              <a:t>the </a:t>
            </a:r>
            <a:r>
              <a:rPr sz="1700" b="1" dirty="0">
                <a:latin typeface="Arial"/>
                <a:cs typeface="Arial"/>
              </a:rPr>
              <a:t>edges </a:t>
            </a:r>
            <a:r>
              <a:rPr sz="1700" spc="-5" dirty="0">
                <a:latin typeface="Arial MT"/>
                <a:cs typeface="Arial MT"/>
              </a:rPr>
              <a:t>of </a:t>
            </a:r>
            <a:r>
              <a:rPr sz="1700" dirty="0">
                <a:latin typeface="Arial MT"/>
                <a:cs typeface="Arial MT"/>
              </a:rPr>
              <a:t>the </a:t>
            </a:r>
            <a:r>
              <a:rPr sz="1700" b="1" spc="-5" dirty="0">
                <a:latin typeface="Arial"/>
                <a:cs typeface="Arial"/>
              </a:rPr>
              <a:t>wound 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921928"/>
                </a:solidFill>
                <a:latin typeface="Arial"/>
                <a:cs typeface="Arial"/>
              </a:rPr>
              <a:t>MONITOR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spc="-5" dirty="0">
                <a:latin typeface="Arial MT"/>
                <a:cs typeface="Arial MT"/>
              </a:rPr>
              <a:t>the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casualty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b="1" dirty="0">
                <a:latin typeface="Arial"/>
                <a:cs typeface="Arial"/>
              </a:rPr>
              <a:t>closely </a:t>
            </a:r>
            <a:r>
              <a:rPr sz="1700" dirty="0">
                <a:latin typeface="Arial MT"/>
                <a:cs typeface="Arial MT"/>
              </a:rPr>
              <a:t>and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if </a:t>
            </a:r>
            <a:r>
              <a:rPr sz="1700" spc="-5" dirty="0">
                <a:latin typeface="Arial MT"/>
                <a:cs typeface="Arial MT"/>
              </a:rPr>
              <a:t>their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condition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b="1" spc="-5" dirty="0">
                <a:latin typeface="Arial"/>
                <a:cs typeface="Arial"/>
              </a:rPr>
              <a:t>worsens</a:t>
            </a:r>
            <a:r>
              <a:rPr sz="1700" spc="-5" dirty="0">
                <a:latin typeface="Arial MT"/>
                <a:cs typeface="Arial MT"/>
              </a:rPr>
              <a:t>,</a:t>
            </a:r>
            <a:r>
              <a:rPr sz="1700" dirty="0">
                <a:latin typeface="Arial MT"/>
                <a:cs typeface="Arial MT"/>
              </a:rPr>
              <a:t> you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should </a:t>
            </a:r>
            <a:r>
              <a:rPr sz="1700" b="1" spc="-5" dirty="0">
                <a:latin typeface="Arial"/>
                <a:cs typeface="Arial"/>
              </a:rPr>
              <a:t>suspect</a:t>
            </a:r>
            <a:r>
              <a:rPr sz="1700" b="1" dirty="0">
                <a:latin typeface="Arial"/>
                <a:cs typeface="Arial"/>
              </a:rPr>
              <a:t> a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tension</a:t>
            </a:r>
            <a:endParaRPr sz="1700">
              <a:latin typeface="Arial"/>
              <a:cs typeface="Arial"/>
            </a:endParaRPr>
          </a:p>
          <a:p>
            <a:pPr marL="575945">
              <a:lnSpc>
                <a:spcPts val="1939"/>
              </a:lnSpc>
            </a:pPr>
            <a:r>
              <a:rPr sz="1700" b="1" spc="-5" dirty="0">
                <a:latin typeface="Arial"/>
                <a:cs typeface="Arial"/>
              </a:rPr>
              <a:t>pneumothorax</a:t>
            </a:r>
            <a:r>
              <a:rPr sz="1700" spc="-5" dirty="0">
                <a:solidFill>
                  <a:srgbClr val="921928"/>
                </a:solidFill>
                <a:latin typeface="Arial MT"/>
                <a:cs typeface="Arial MT"/>
              </a:rPr>
              <a:t>.</a:t>
            </a:r>
            <a:r>
              <a:rPr sz="1700" spc="5" dirty="0">
                <a:solidFill>
                  <a:srgbClr val="921928"/>
                </a:solidFill>
                <a:latin typeface="Arial MT"/>
                <a:cs typeface="Arial MT"/>
              </a:rPr>
              <a:t> </a:t>
            </a:r>
            <a:r>
              <a:rPr sz="1700" b="1" spc="-20" dirty="0">
                <a:solidFill>
                  <a:srgbClr val="921928"/>
                </a:solidFill>
                <a:latin typeface="Arial"/>
                <a:cs typeface="Arial"/>
              </a:rPr>
              <a:t>Treat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this</a:t>
            </a:r>
            <a:r>
              <a:rPr sz="17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by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BURPING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or</a:t>
            </a:r>
            <a:r>
              <a:rPr sz="17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temporarily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removing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the</a:t>
            </a:r>
            <a:r>
              <a:rPr sz="17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dressing</a:t>
            </a:r>
            <a:r>
              <a:rPr sz="17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for</a:t>
            </a:r>
            <a:r>
              <a:rPr sz="17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17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921928"/>
                </a:solidFill>
                <a:latin typeface="Arial"/>
                <a:cs typeface="Arial"/>
              </a:rPr>
              <a:t>few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seconds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194" y="5002036"/>
            <a:ext cx="600930" cy="5231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7852" y="2556271"/>
            <a:ext cx="115834" cy="3600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7852" y="2995202"/>
            <a:ext cx="115834" cy="3600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360" y="3434133"/>
            <a:ext cx="119325" cy="108772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07021" y="2490318"/>
            <a:ext cx="2990720" cy="210740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120600" y="6093263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67434" y="6107029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71092" y="6107029"/>
            <a:ext cx="81597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092835" marR="5080" indent="-626110">
              <a:lnSpc>
                <a:spcPts val="3429"/>
              </a:lnSpc>
              <a:spcBef>
                <a:spcPts val="705"/>
              </a:spcBef>
            </a:pPr>
            <a:r>
              <a:rPr spc="-5" dirty="0"/>
              <a:t>POSITION</a:t>
            </a:r>
            <a:r>
              <a:rPr spc="-150" dirty="0"/>
              <a:t> </a:t>
            </a:r>
            <a:r>
              <a:rPr spc="-5" dirty="0"/>
              <a:t>AFTER</a:t>
            </a:r>
            <a:r>
              <a:rPr spc="-150" dirty="0"/>
              <a:t> </a:t>
            </a:r>
            <a:r>
              <a:rPr spc="-45" dirty="0"/>
              <a:t>APPLYING </a:t>
            </a:r>
            <a:r>
              <a:rPr spc="-919" dirty="0"/>
              <a:t> </a:t>
            </a:r>
            <a:r>
              <a:rPr spc="-5" dirty="0">
                <a:solidFill>
                  <a:srgbClr val="921928"/>
                </a:solidFill>
              </a:rPr>
              <a:t>VENTED</a:t>
            </a:r>
            <a:r>
              <a:rPr spc="-15" dirty="0">
                <a:solidFill>
                  <a:srgbClr val="921928"/>
                </a:solidFill>
              </a:rPr>
              <a:t> </a:t>
            </a:r>
            <a:r>
              <a:rPr spc="-5" dirty="0"/>
              <a:t>CHEST</a:t>
            </a:r>
            <a:r>
              <a:rPr spc="-10" dirty="0"/>
              <a:t> </a:t>
            </a:r>
            <a:r>
              <a:rPr spc="-5" dirty="0"/>
              <a:t>SEAL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1718" y="2910362"/>
            <a:ext cx="4261017" cy="325842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3154" y="4427764"/>
            <a:ext cx="5292725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spc="-5" dirty="0">
                <a:latin typeface="Arial MT"/>
                <a:cs typeface="Arial MT"/>
              </a:rPr>
              <a:t>If the casualty </a:t>
            </a:r>
            <a:r>
              <a:rPr sz="2400" dirty="0">
                <a:latin typeface="Arial MT"/>
                <a:cs typeface="Arial MT"/>
              </a:rPr>
              <a:t>is </a:t>
            </a:r>
            <a:r>
              <a:rPr sz="2400" b="1" spc="-5" dirty="0">
                <a:latin typeface="Arial"/>
                <a:cs typeface="Arial"/>
              </a:rPr>
              <a:t>UNCONSCIOUS</a:t>
            </a:r>
            <a:r>
              <a:rPr sz="2400" spc="-5" dirty="0">
                <a:latin typeface="Arial MT"/>
                <a:cs typeface="Arial MT"/>
              </a:rPr>
              <a:t>, </a:t>
            </a:r>
            <a:r>
              <a:rPr sz="2400" dirty="0">
                <a:latin typeface="Arial MT"/>
                <a:cs typeface="Arial MT"/>
              </a:rPr>
              <a:t> place </a:t>
            </a:r>
            <a:r>
              <a:rPr sz="2400" spc="-5" dirty="0">
                <a:latin typeface="Arial MT"/>
                <a:cs typeface="Arial MT"/>
              </a:rPr>
              <a:t>the casualty </a:t>
            </a:r>
            <a:r>
              <a:rPr sz="2400" dirty="0">
                <a:latin typeface="Arial MT"/>
                <a:cs typeface="Arial MT"/>
              </a:rPr>
              <a:t>in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RECOVERY </a:t>
            </a:r>
            <a:r>
              <a:rPr sz="24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POSITION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injured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side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down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80529" y="2169405"/>
            <a:ext cx="3446145" cy="2524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5" dirty="0">
                <a:latin typeface="Arial MT"/>
                <a:cs typeface="Arial MT"/>
              </a:rPr>
              <a:t>If the casualty </a:t>
            </a:r>
            <a:r>
              <a:rPr sz="2400" dirty="0">
                <a:latin typeface="Arial MT"/>
                <a:cs typeface="Arial MT"/>
              </a:rPr>
              <a:t>is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CONSCIOUS</a:t>
            </a:r>
            <a:r>
              <a:rPr sz="2400" spc="-5" dirty="0">
                <a:latin typeface="Arial MT"/>
                <a:cs typeface="Arial MT"/>
              </a:rPr>
              <a:t>, allow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casualty to </a:t>
            </a:r>
            <a:r>
              <a:rPr sz="2400" dirty="0">
                <a:latin typeface="Arial MT"/>
                <a:cs typeface="Arial MT"/>
              </a:rPr>
              <a:t>adopt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SITTING POSITION </a:t>
            </a:r>
            <a:r>
              <a:rPr sz="2400" dirty="0">
                <a:latin typeface="Arial MT"/>
                <a:cs typeface="Arial MT"/>
              </a:rPr>
              <a:t>or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POSITION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COMFORT</a:t>
            </a:r>
            <a:endParaRPr sz="2400">
              <a:latin typeface="Arial"/>
              <a:cs typeface="Arial"/>
            </a:endParaRPr>
          </a:p>
          <a:p>
            <a:pPr marL="12700" marR="392430">
              <a:lnSpc>
                <a:spcPts val="2800"/>
              </a:lnSpc>
            </a:pPr>
            <a:r>
              <a:rPr sz="2400" spc="-5" dirty="0">
                <a:latin typeface="Arial MT"/>
                <a:cs typeface="Arial MT"/>
              </a:rPr>
              <a:t>that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helps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casualty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 breath.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708" y="2297484"/>
            <a:ext cx="5815379" cy="175808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20600" y="6093263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67434" y="6107029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71092" y="6107029"/>
            <a:ext cx="81597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7981" y="762000"/>
            <a:ext cx="4462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CHEST</a:t>
            </a:r>
            <a:r>
              <a:rPr sz="3600" spc="-4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SEAL</a:t>
            </a:r>
            <a:r>
              <a:rPr sz="3600" spc="-11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VIDEO</a:t>
            </a:r>
            <a:endParaRPr sz="3600" dirty="0"/>
          </a:p>
        </p:txBody>
      </p:sp>
      <p:pic>
        <p:nvPicPr>
          <p:cNvPr id="5" name="8. Chest Seal">
            <a:hlinkClick r:id="" action="ppaction://media"/>
            <a:extLst>
              <a:ext uri="{FF2B5EF4-FFF2-40B4-BE49-F238E27FC236}">
                <a16:creationId xmlns:a16="http://schemas.microsoft.com/office/drawing/2014/main" id="{5C02600D-E0F3-45F4-326D-E5A9F8695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299" y="1556473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91446" y="1785034"/>
            <a:ext cx="30092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(skill)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3884" y="3061116"/>
            <a:ext cx="663057" cy="6723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85104" y="3186767"/>
            <a:ext cx="3075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Chest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Seal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Application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87624" y="975784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38343" y="6068855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5151" y="753402"/>
            <a:ext cx="6122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TENSION</a:t>
            </a:r>
            <a:r>
              <a:rPr sz="3600" spc="-35" dirty="0">
                <a:solidFill>
                  <a:srgbClr val="921928"/>
                </a:solidFill>
              </a:rPr>
              <a:t> </a:t>
            </a:r>
            <a:r>
              <a:rPr sz="3600" spc="-5" dirty="0"/>
              <a:t>PNEUMOTHORAX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7457687" y="2633790"/>
            <a:ext cx="4471670" cy="308038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40"/>
              </a:spcBef>
            </a:pPr>
            <a:r>
              <a:rPr sz="2000" dirty="0">
                <a:latin typeface="Arial MT"/>
                <a:cs typeface="Arial MT"/>
              </a:rPr>
              <a:t>As a </a:t>
            </a:r>
            <a:r>
              <a:rPr sz="2000" spc="-5" dirty="0">
                <a:latin typeface="Arial MT"/>
                <a:cs typeface="Arial MT"/>
              </a:rPr>
              <a:t>tension pneumothorax </a:t>
            </a:r>
            <a:r>
              <a:rPr sz="2000" dirty="0">
                <a:latin typeface="Arial MT"/>
                <a:cs typeface="Arial MT"/>
              </a:rPr>
              <a:t>develops,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air enters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chest</a:t>
            </a:r>
            <a:r>
              <a:rPr sz="2000" spc="-5" dirty="0">
                <a:latin typeface="Arial MT"/>
                <a:cs typeface="Arial MT"/>
              </a:rPr>
              <a:t> cavity </a:t>
            </a:r>
            <a:r>
              <a:rPr sz="2000" b="1" spc="-5" dirty="0">
                <a:latin typeface="Arial"/>
                <a:cs typeface="Arial"/>
              </a:rPr>
              <a:t>through the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wound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WITH </a:t>
            </a:r>
            <a:r>
              <a:rPr sz="2000" b="1" spc="-15" dirty="0">
                <a:solidFill>
                  <a:srgbClr val="921928"/>
                </a:solidFill>
                <a:latin typeface="Arial"/>
                <a:cs typeface="Arial"/>
              </a:rPr>
              <a:t>EVERY</a:t>
            </a:r>
            <a:r>
              <a:rPr sz="20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921928"/>
                </a:solidFill>
                <a:latin typeface="Arial"/>
                <a:cs typeface="Arial"/>
              </a:rPr>
              <a:t>BREATH</a:t>
            </a:r>
            <a:endParaRPr sz="2000">
              <a:latin typeface="Arial"/>
              <a:cs typeface="Arial"/>
            </a:endParaRPr>
          </a:p>
          <a:p>
            <a:pPr marL="12700" marR="74930">
              <a:lnSpc>
                <a:spcPct val="102400"/>
              </a:lnSpc>
              <a:spcBef>
                <a:spcPts val="1000"/>
              </a:spcBef>
            </a:pPr>
            <a:r>
              <a:rPr sz="2000" spc="-5" dirty="0">
                <a:latin typeface="Arial MT"/>
                <a:cs typeface="Arial MT"/>
              </a:rPr>
              <a:t>Injured </a:t>
            </a:r>
            <a:r>
              <a:rPr sz="2000" dirty="0">
                <a:latin typeface="Arial MT"/>
                <a:cs typeface="Arial MT"/>
              </a:rPr>
              <a:t>lung </a:t>
            </a:r>
            <a:r>
              <a:rPr sz="2000" spc="-5" dirty="0">
                <a:latin typeface="Arial MT"/>
                <a:cs typeface="Arial MT"/>
              </a:rPr>
              <a:t>tissue acts </a:t>
            </a:r>
            <a:r>
              <a:rPr sz="2000" dirty="0">
                <a:latin typeface="Arial MT"/>
                <a:cs typeface="Arial MT"/>
              </a:rPr>
              <a:t>as a </a:t>
            </a:r>
            <a:r>
              <a:rPr sz="2000" b="1" spc="-5" dirty="0">
                <a:latin typeface="Arial"/>
                <a:cs typeface="Arial"/>
              </a:rPr>
              <a:t>one-way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valve</a:t>
            </a:r>
            <a:r>
              <a:rPr sz="2000" spc="-5" dirty="0">
                <a:latin typeface="Arial MT"/>
                <a:cs typeface="Arial MT"/>
              </a:rPr>
              <a:t>,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TRAPPING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more and more air </a:t>
            </a:r>
            <a:r>
              <a:rPr sz="2000" b="1" spc="-5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between</a:t>
            </a: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the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lung and</a:t>
            </a: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the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chest wall</a:t>
            </a:r>
            <a:endParaRPr sz="2000">
              <a:latin typeface="Arial"/>
              <a:cs typeface="Arial"/>
            </a:endParaRPr>
          </a:p>
          <a:p>
            <a:pPr marL="12700" marR="908685">
              <a:lnSpc>
                <a:spcPct val="102400"/>
              </a:lnSpc>
              <a:spcBef>
                <a:spcPts val="10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PRESSURE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BUILDS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UP AND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COMPRESSES BOTH LUNGS </a:t>
            </a:r>
            <a:r>
              <a:rPr sz="2000" b="1" spc="-5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 THE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HEART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3184" y="2877038"/>
            <a:ext cx="3181426" cy="24623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8510" y="2886047"/>
            <a:ext cx="3184011" cy="246237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20034" y="5514735"/>
            <a:ext cx="124587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18110">
              <a:lnSpc>
                <a:spcPts val="1400"/>
              </a:lnSpc>
              <a:spcBef>
                <a:spcPts val="180"/>
              </a:spcBef>
            </a:pPr>
            <a:r>
              <a:rPr sz="1200" i="1" spc="-5" dirty="0">
                <a:latin typeface="Arial"/>
                <a:cs typeface="Arial"/>
              </a:rPr>
              <a:t>Right lung and </a:t>
            </a:r>
            <a:r>
              <a:rPr sz="1200" i="1" dirty="0">
                <a:latin typeface="Arial"/>
                <a:cs typeface="Arial"/>
              </a:rPr>
              <a:t> heart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compressed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3580" y="1391548"/>
            <a:ext cx="6385560" cy="127190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55"/>
              </a:spcBef>
            </a:pPr>
            <a:r>
              <a:rPr sz="2100" dirty="0">
                <a:latin typeface="Arial MT"/>
                <a:cs typeface="Arial MT"/>
              </a:rPr>
              <a:t>Consider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dirty="0">
                <a:latin typeface="Arial MT"/>
                <a:cs typeface="Arial MT"/>
              </a:rPr>
              <a:t>mechanism of injury such as </a:t>
            </a:r>
            <a:r>
              <a:rPr sz="2100" spc="-5" dirty="0">
                <a:latin typeface="Arial MT"/>
                <a:cs typeface="Arial MT"/>
              </a:rPr>
              <a:t>significant 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torso trauma </a:t>
            </a:r>
            <a:r>
              <a:rPr sz="2100" dirty="0">
                <a:latin typeface="Arial MT"/>
                <a:cs typeface="Arial MT"/>
              </a:rPr>
              <a:t>or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primary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blast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injury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that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could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cause a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tension pneumothorax.</a:t>
            </a:r>
            <a:endParaRPr sz="2100">
              <a:latin typeface="Arial MT"/>
              <a:cs typeface="Arial MT"/>
            </a:endParaRPr>
          </a:p>
          <a:p>
            <a:pPr marL="902969" algn="ctr">
              <a:lnSpc>
                <a:spcPct val="100000"/>
              </a:lnSpc>
              <a:spcBef>
                <a:spcPts val="730"/>
              </a:spcBef>
            </a:pPr>
            <a:r>
              <a:rPr sz="1200" i="1" spc="-15" dirty="0">
                <a:latin typeface="Arial"/>
                <a:cs typeface="Arial"/>
              </a:rPr>
              <a:t>Trachea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deviated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80368" y="2632755"/>
            <a:ext cx="694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(late</a:t>
            </a:r>
            <a:r>
              <a:rPr sz="1200" i="1" spc="-8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sign)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38857" y="3019087"/>
            <a:ext cx="117792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73355" marR="5080" indent="-161290">
              <a:lnSpc>
                <a:spcPts val="1400"/>
              </a:lnSpc>
              <a:spcBef>
                <a:spcPts val="180"/>
              </a:spcBef>
            </a:pPr>
            <a:r>
              <a:rPr sz="1200" i="1" dirty="0">
                <a:latin typeface="Arial"/>
                <a:cs typeface="Arial"/>
              </a:rPr>
              <a:t>Left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lung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partially </a:t>
            </a:r>
            <a:r>
              <a:rPr sz="1200" i="1" spc="-3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compressed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08049" y="3211779"/>
            <a:ext cx="852805" cy="658495"/>
          </a:xfrm>
          <a:custGeom>
            <a:avLst/>
            <a:gdLst/>
            <a:ahLst/>
            <a:cxnLst/>
            <a:rect l="l" t="t" r="r" b="b"/>
            <a:pathLst>
              <a:path w="852804" h="658495">
                <a:moveTo>
                  <a:pt x="852691" y="15133"/>
                </a:moveTo>
                <a:lnTo>
                  <a:pt x="11570" y="658224"/>
                </a:lnTo>
                <a:lnTo>
                  <a:pt x="0" y="643090"/>
                </a:lnTo>
                <a:lnTo>
                  <a:pt x="841120" y="0"/>
                </a:lnTo>
                <a:lnTo>
                  <a:pt x="852691" y="151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17110" y="2751391"/>
            <a:ext cx="1607820" cy="2741930"/>
          </a:xfrm>
          <a:custGeom>
            <a:avLst/>
            <a:gdLst/>
            <a:ahLst/>
            <a:cxnLst/>
            <a:rect l="l" t="t" r="r" b="b"/>
            <a:pathLst>
              <a:path w="1607820" h="2741929">
                <a:moveTo>
                  <a:pt x="929335" y="569899"/>
                </a:moveTo>
                <a:lnTo>
                  <a:pt x="10045" y="0"/>
                </a:lnTo>
                <a:lnTo>
                  <a:pt x="0" y="16192"/>
                </a:lnTo>
                <a:lnTo>
                  <a:pt x="919302" y="586092"/>
                </a:lnTo>
                <a:lnTo>
                  <a:pt x="929335" y="569899"/>
                </a:lnTo>
                <a:close/>
              </a:path>
              <a:path w="1607820" h="2741929">
                <a:moveTo>
                  <a:pt x="1304302" y="1102804"/>
                </a:moveTo>
                <a:lnTo>
                  <a:pt x="189903" y="459714"/>
                </a:lnTo>
                <a:lnTo>
                  <a:pt x="180378" y="476211"/>
                </a:lnTo>
                <a:lnTo>
                  <a:pt x="1294777" y="1119301"/>
                </a:lnTo>
                <a:lnTo>
                  <a:pt x="1304302" y="1102804"/>
                </a:lnTo>
                <a:close/>
              </a:path>
              <a:path w="1607820" h="2741929">
                <a:moveTo>
                  <a:pt x="1538643" y="2731770"/>
                </a:moveTo>
                <a:lnTo>
                  <a:pt x="804367" y="1523263"/>
                </a:lnTo>
                <a:lnTo>
                  <a:pt x="788085" y="1533156"/>
                </a:lnTo>
                <a:lnTo>
                  <a:pt x="1522361" y="2741663"/>
                </a:lnTo>
                <a:lnTo>
                  <a:pt x="1538643" y="2731770"/>
                </a:lnTo>
                <a:close/>
              </a:path>
              <a:path w="1607820" h="2741929">
                <a:moveTo>
                  <a:pt x="1607400" y="2720771"/>
                </a:moveTo>
                <a:lnTo>
                  <a:pt x="1194003" y="1671891"/>
                </a:lnTo>
                <a:lnTo>
                  <a:pt x="1176286" y="1678876"/>
                </a:lnTo>
                <a:lnTo>
                  <a:pt x="1589684" y="2727756"/>
                </a:lnTo>
                <a:lnTo>
                  <a:pt x="1607400" y="27207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4269" y="2966403"/>
            <a:ext cx="72898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i="1" dirty="0">
                <a:latin typeface="Arial"/>
                <a:cs typeface="Arial"/>
              </a:rPr>
              <a:t>Chest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wall  Injury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9812" y="3292881"/>
            <a:ext cx="1389380" cy="2136140"/>
          </a:xfrm>
          <a:custGeom>
            <a:avLst/>
            <a:gdLst/>
            <a:ahLst/>
            <a:cxnLst/>
            <a:rect l="l" t="t" r="r" b="b"/>
            <a:pathLst>
              <a:path w="1389380" h="2136140">
                <a:moveTo>
                  <a:pt x="219481" y="813066"/>
                </a:moveTo>
                <a:lnTo>
                  <a:pt x="18491" y="0"/>
                </a:lnTo>
                <a:lnTo>
                  <a:pt x="0" y="4572"/>
                </a:lnTo>
                <a:lnTo>
                  <a:pt x="200990" y="817638"/>
                </a:lnTo>
                <a:lnTo>
                  <a:pt x="219481" y="813066"/>
                </a:lnTo>
                <a:close/>
              </a:path>
              <a:path w="1389380" h="2136140">
                <a:moveTo>
                  <a:pt x="1283881" y="2125319"/>
                </a:moveTo>
                <a:lnTo>
                  <a:pt x="925499" y="966812"/>
                </a:lnTo>
                <a:lnTo>
                  <a:pt x="907300" y="972439"/>
                </a:lnTo>
                <a:lnTo>
                  <a:pt x="1265682" y="2130945"/>
                </a:lnTo>
                <a:lnTo>
                  <a:pt x="1283881" y="2125319"/>
                </a:lnTo>
                <a:close/>
              </a:path>
              <a:path w="1389380" h="2136140">
                <a:moveTo>
                  <a:pt x="1388846" y="2135314"/>
                </a:moveTo>
                <a:lnTo>
                  <a:pt x="1377276" y="1133779"/>
                </a:lnTo>
                <a:lnTo>
                  <a:pt x="1358226" y="1134008"/>
                </a:lnTo>
                <a:lnTo>
                  <a:pt x="1369796" y="2135543"/>
                </a:lnTo>
                <a:lnTo>
                  <a:pt x="1388846" y="21353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9481" y="5480534"/>
            <a:ext cx="974725" cy="38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Air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</a:pPr>
            <a:r>
              <a:rPr sz="1200" i="1" dirty="0">
                <a:latin typeface="Arial"/>
                <a:cs typeface="Arial"/>
              </a:rPr>
              <a:t>Pleural</a:t>
            </a:r>
            <a:r>
              <a:rPr sz="1200" i="1" spc="-8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Space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6269" y="2748102"/>
            <a:ext cx="2549525" cy="2835910"/>
          </a:xfrm>
          <a:custGeom>
            <a:avLst/>
            <a:gdLst/>
            <a:ahLst/>
            <a:cxnLst/>
            <a:rect l="l" t="t" r="r" b="b"/>
            <a:pathLst>
              <a:path w="2549525" h="2835910">
                <a:moveTo>
                  <a:pt x="503529" y="2146452"/>
                </a:moveTo>
                <a:lnTo>
                  <a:pt x="487984" y="2135441"/>
                </a:lnTo>
                <a:lnTo>
                  <a:pt x="0" y="2824886"/>
                </a:lnTo>
                <a:lnTo>
                  <a:pt x="15557" y="2835897"/>
                </a:lnTo>
                <a:lnTo>
                  <a:pt x="503529" y="2146452"/>
                </a:lnTo>
                <a:close/>
              </a:path>
              <a:path w="2549525" h="2835910">
                <a:moveTo>
                  <a:pt x="2549182" y="16586"/>
                </a:moveTo>
                <a:lnTo>
                  <a:pt x="2539809" y="0"/>
                </a:lnTo>
                <a:lnTo>
                  <a:pt x="1414653" y="635546"/>
                </a:lnTo>
                <a:lnTo>
                  <a:pt x="1424025" y="652132"/>
                </a:lnTo>
                <a:lnTo>
                  <a:pt x="2549182" y="165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841527" y="5514735"/>
            <a:ext cx="124587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18110">
              <a:lnSpc>
                <a:spcPts val="1400"/>
              </a:lnSpc>
              <a:spcBef>
                <a:spcPts val="180"/>
              </a:spcBef>
            </a:pPr>
            <a:r>
              <a:rPr sz="1200" i="1" spc="-5" dirty="0">
                <a:latin typeface="Arial"/>
                <a:cs typeface="Arial"/>
              </a:rPr>
              <a:t>Right lung and </a:t>
            </a:r>
            <a:r>
              <a:rPr sz="1200" i="1" dirty="0">
                <a:latin typeface="Arial"/>
                <a:cs typeface="Arial"/>
              </a:rPr>
              <a:t> heart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compressed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15010" y="5480534"/>
            <a:ext cx="8896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i="1" dirty="0">
                <a:latin typeface="Arial"/>
                <a:cs typeface="Arial"/>
              </a:rPr>
              <a:t>Air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Pleural </a:t>
            </a:r>
            <a:r>
              <a:rPr sz="1200" i="1" spc="-3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Space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58664" y="4920086"/>
            <a:ext cx="680085" cy="547370"/>
          </a:xfrm>
          <a:custGeom>
            <a:avLst/>
            <a:gdLst/>
            <a:ahLst/>
            <a:cxnLst/>
            <a:rect l="l" t="t" r="r" b="b"/>
            <a:pathLst>
              <a:path w="680085" h="547370">
                <a:moveTo>
                  <a:pt x="679772" y="14902"/>
                </a:moveTo>
                <a:lnTo>
                  <a:pt x="11866" y="546760"/>
                </a:lnTo>
                <a:lnTo>
                  <a:pt x="0" y="531858"/>
                </a:lnTo>
                <a:lnTo>
                  <a:pt x="667906" y="0"/>
                </a:lnTo>
                <a:lnTo>
                  <a:pt x="679772" y="14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844944" y="5480534"/>
            <a:ext cx="80518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i="1" dirty="0">
                <a:latin typeface="Arial"/>
                <a:cs typeface="Arial"/>
              </a:rPr>
              <a:t>Lung tissue  Injury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17286" y="4287569"/>
            <a:ext cx="173990" cy="1134745"/>
          </a:xfrm>
          <a:custGeom>
            <a:avLst/>
            <a:gdLst/>
            <a:ahLst/>
            <a:cxnLst/>
            <a:rect l="l" t="t" r="r" b="b"/>
            <a:pathLst>
              <a:path w="173989" h="1134745">
                <a:moveTo>
                  <a:pt x="173491" y="2577"/>
                </a:moveTo>
                <a:lnTo>
                  <a:pt x="18874" y="1134725"/>
                </a:lnTo>
                <a:lnTo>
                  <a:pt x="0" y="1132148"/>
                </a:lnTo>
                <a:lnTo>
                  <a:pt x="154616" y="0"/>
                </a:lnTo>
                <a:lnTo>
                  <a:pt x="173491" y="25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43655" y="5765793"/>
            <a:ext cx="172783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b="1" spc="-5" dirty="0">
                <a:latin typeface="Arial"/>
                <a:cs typeface="Arial"/>
              </a:rPr>
              <a:t>JUGULAR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VEIN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DISTENTION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43655" y="5004596"/>
            <a:ext cx="12827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RACHEAL  </a:t>
            </a:r>
            <a:r>
              <a:rPr sz="1800" b="1" spc="-20" dirty="0">
                <a:latin typeface="Arial"/>
                <a:cs typeface="Arial"/>
              </a:rPr>
              <a:t>DEVIATION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8389" y="3234979"/>
            <a:ext cx="1765300" cy="77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Severe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progressive</a:t>
            </a:r>
            <a:endParaRPr sz="1400">
              <a:latin typeface="Arial MT"/>
              <a:cs typeface="Arial MT"/>
            </a:endParaRPr>
          </a:p>
          <a:p>
            <a:pPr marL="73025" marR="61594" algn="ctr">
              <a:lnSpc>
                <a:spcPts val="2100"/>
              </a:lnSpc>
              <a:spcBef>
                <a:spcPts val="80"/>
              </a:spcBef>
            </a:pPr>
            <a:r>
              <a:rPr sz="1800" b="1" dirty="0">
                <a:latin typeface="Arial"/>
                <a:cs typeface="Arial"/>
              </a:rPr>
              <a:t>RESP</a:t>
            </a:r>
            <a:r>
              <a:rPr sz="1800" b="1" spc="-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135" dirty="0">
                <a:latin typeface="Arial"/>
                <a:cs typeface="Arial"/>
              </a:rPr>
              <a:t>A</a:t>
            </a:r>
            <a:r>
              <a:rPr sz="1800" b="1" spc="-35" dirty="0">
                <a:latin typeface="Arial"/>
                <a:cs typeface="Arial"/>
              </a:rPr>
              <a:t>T</a:t>
            </a:r>
            <a:r>
              <a:rPr sz="1800" b="1" spc="-5" dirty="0">
                <a:latin typeface="Arial"/>
                <a:cs typeface="Arial"/>
              </a:rPr>
              <a:t>O</a:t>
            </a:r>
            <a:r>
              <a:rPr sz="1800" b="1" spc="-7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Y  </a:t>
            </a:r>
            <a:r>
              <a:rPr sz="1800" b="1" spc="-5" dirty="0">
                <a:latin typeface="Arial"/>
                <a:cs typeface="Arial"/>
              </a:rPr>
              <a:t>DISTRESS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7693" y="3235251"/>
            <a:ext cx="2028825" cy="772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34925" algn="just">
              <a:lnSpc>
                <a:spcPct val="96900"/>
              </a:lnSpc>
              <a:spcBef>
                <a:spcPts val="165"/>
              </a:spcBef>
            </a:pPr>
            <a:r>
              <a:rPr sz="1800" b="1" dirty="0">
                <a:latin typeface="Arial"/>
                <a:cs typeface="Arial"/>
              </a:rPr>
              <a:t>ABSENT </a:t>
            </a:r>
            <a:r>
              <a:rPr sz="1400" dirty="0">
                <a:latin typeface="Arial MT"/>
                <a:cs typeface="Arial MT"/>
              </a:rPr>
              <a:t>or markedly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DECREASED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breath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sounds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side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chest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6277" y="3384953"/>
            <a:ext cx="1765300" cy="50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Severe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progressive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2120"/>
              </a:lnSpc>
            </a:pPr>
            <a:r>
              <a:rPr sz="1800" b="1" spc="-15" dirty="0">
                <a:latin typeface="Arial"/>
                <a:cs typeface="Arial"/>
              </a:rPr>
              <a:t>TACHYPNEA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23800" y="824601"/>
            <a:ext cx="9144635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IDENTIFYING </a:t>
            </a:r>
            <a:r>
              <a:rPr sz="3600" spc="-5" dirty="0">
                <a:solidFill>
                  <a:srgbClr val="921928"/>
                </a:solidFill>
              </a:rPr>
              <a:t>TENSION</a:t>
            </a:r>
            <a:r>
              <a:rPr sz="360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PNEUMOTHORAX</a:t>
            </a:r>
            <a:endParaRPr sz="3600"/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2400" u="heavy" spc="-45" dirty="0">
                <a:uFill>
                  <a:solidFill>
                    <a:srgbClr val="000000"/>
                  </a:solidFill>
                </a:uFill>
              </a:rPr>
              <a:t>EARLY</a:t>
            </a:r>
            <a:r>
              <a:rPr sz="2400" spc="-55" dirty="0"/>
              <a:t> </a:t>
            </a:r>
            <a:r>
              <a:rPr sz="2400" b="0" dirty="0">
                <a:latin typeface="Arial MT"/>
                <a:cs typeface="Arial MT"/>
              </a:rPr>
              <a:t>signs</a:t>
            </a:r>
            <a:r>
              <a:rPr sz="2400" b="0" spc="-15" dirty="0">
                <a:latin typeface="Arial MT"/>
                <a:cs typeface="Arial MT"/>
              </a:rPr>
              <a:t> </a:t>
            </a:r>
            <a:r>
              <a:rPr sz="2400" b="0" dirty="0">
                <a:latin typeface="Arial MT"/>
                <a:cs typeface="Arial MT"/>
              </a:rPr>
              <a:t>of</a:t>
            </a:r>
            <a:r>
              <a:rPr sz="2400" b="0" spc="-10" dirty="0">
                <a:latin typeface="Arial MT"/>
                <a:cs typeface="Arial MT"/>
              </a:rPr>
              <a:t> </a:t>
            </a:r>
            <a:r>
              <a:rPr sz="2400" b="0" dirty="0">
                <a:latin typeface="Arial MT"/>
                <a:cs typeface="Arial MT"/>
              </a:rPr>
              <a:t>a</a:t>
            </a:r>
            <a:r>
              <a:rPr sz="2400" b="0" spc="-15" dirty="0">
                <a:latin typeface="Arial MT"/>
                <a:cs typeface="Arial MT"/>
              </a:rPr>
              <a:t> </a:t>
            </a:r>
            <a:r>
              <a:rPr sz="2400" spc="-30" dirty="0"/>
              <a:t>Tension</a:t>
            </a:r>
            <a:r>
              <a:rPr sz="2400" spc="-15" dirty="0"/>
              <a:t> </a:t>
            </a:r>
            <a:r>
              <a:rPr sz="2400" spc="-5" dirty="0"/>
              <a:t>Pneumothorax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97709" y="3234979"/>
            <a:ext cx="1708150" cy="7702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ctr">
              <a:lnSpc>
                <a:spcPct val="96300"/>
              </a:lnSpc>
              <a:spcBef>
                <a:spcPts val="160"/>
              </a:spcBef>
            </a:pPr>
            <a:r>
              <a:rPr sz="1400" dirty="0">
                <a:latin typeface="Arial MT"/>
                <a:cs typeface="Arial MT"/>
              </a:rPr>
              <a:t>Hemoglobin oxygen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saturation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&lt;90%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on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PU</a:t>
            </a:r>
            <a:r>
              <a:rPr sz="1800" b="1" spc="-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SE</a:t>
            </a:r>
            <a:r>
              <a:rPr sz="1800" b="1" spc="-11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OX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19838" y="4405459"/>
            <a:ext cx="5636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LATE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signs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b="1" spc="-30" dirty="0">
                <a:latin typeface="Arial"/>
                <a:cs typeface="Arial"/>
              </a:rPr>
              <a:t>Tension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Pneumothorax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71197" y="1914324"/>
            <a:ext cx="2442210" cy="2240280"/>
            <a:chOff x="3571197" y="1914324"/>
            <a:chExt cx="2442210" cy="224028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1969" y="2073762"/>
              <a:ext cx="1377580" cy="11287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02947" y="1946074"/>
              <a:ext cx="2378710" cy="2176780"/>
            </a:xfrm>
            <a:custGeom>
              <a:avLst/>
              <a:gdLst/>
              <a:ahLst/>
              <a:cxnLst/>
              <a:rect l="l" t="t" r="r" b="b"/>
              <a:pathLst>
                <a:path w="2378710" h="2176779">
                  <a:moveTo>
                    <a:pt x="249853" y="0"/>
                  </a:moveTo>
                  <a:lnTo>
                    <a:pt x="2128453" y="0"/>
                  </a:lnTo>
                  <a:lnTo>
                    <a:pt x="2173365" y="4025"/>
                  </a:lnTo>
                  <a:lnTo>
                    <a:pt x="2215635" y="15631"/>
                  </a:lnTo>
                  <a:lnTo>
                    <a:pt x="2254559" y="34112"/>
                  </a:lnTo>
                  <a:lnTo>
                    <a:pt x="2289430" y="58762"/>
                  </a:lnTo>
                  <a:lnTo>
                    <a:pt x="2319544" y="88875"/>
                  </a:lnTo>
                  <a:lnTo>
                    <a:pt x="2344194" y="123747"/>
                  </a:lnTo>
                  <a:lnTo>
                    <a:pt x="2362675" y="162671"/>
                  </a:lnTo>
                  <a:lnTo>
                    <a:pt x="2374281" y="204941"/>
                  </a:lnTo>
                  <a:lnTo>
                    <a:pt x="2378307" y="249853"/>
                  </a:lnTo>
                  <a:lnTo>
                    <a:pt x="2378307" y="1926379"/>
                  </a:lnTo>
                  <a:lnTo>
                    <a:pt x="2374281" y="1971290"/>
                  </a:lnTo>
                  <a:lnTo>
                    <a:pt x="2362675" y="2013560"/>
                  </a:lnTo>
                  <a:lnTo>
                    <a:pt x="2344194" y="2052484"/>
                  </a:lnTo>
                  <a:lnTo>
                    <a:pt x="2319544" y="2087356"/>
                  </a:lnTo>
                  <a:lnTo>
                    <a:pt x="2289430" y="2117469"/>
                  </a:lnTo>
                  <a:lnTo>
                    <a:pt x="2254559" y="2142120"/>
                  </a:lnTo>
                  <a:lnTo>
                    <a:pt x="2215635" y="2160601"/>
                  </a:lnTo>
                  <a:lnTo>
                    <a:pt x="2173365" y="2172207"/>
                  </a:lnTo>
                  <a:lnTo>
                    <a:pt x="2128453" y="2176232"/>
                  </a:lnTo>
                  <a:lnTo>
                    <a:pt x="249853" y="2176232"/>
                  </a:lnTo>
                  <a:lnTo>
                    <a:pt x="204941" y="2172207"/>
                  </a:lnTo>
                  <a:lnTo>
                    <a:pt x="162671" y="2160601"/>
                  </a:lnTo>
                  <a:lnTo>
                    <a:pt x="123747" y="2142120"/>
                  </a:lnTo>
                  <a:lnTo>
                    <a:pt x="88875" y="2117469"/>
                  </a:lnTo>
                  <a:lnTo>
                    <a:pt x="58762" y="2087356"/>
                  </a:lnTo>
                  <a:lnTo>
                    <a:pt x="34112" y="2052484"/>
                  </a:lnTo>
                  <a:lnTo>
                    <a:pt x="15631" y="2013560"/>
                  </a:lnTo>
                  <a:lnTo>
                    <a:pt x="4025" y="1971290"/>
                  </a:lnTo>
                  <a:lnTo>
                    <a:pt x="0" y="1926379"/>
                  </a:lnTo>
                  <a:lnTo>
                    <a:pt x="0" y="249853"/>
                  </a:lnTo>
                  <a:lnTo>
                    <a:pt x="4025" y="204941"/>
                  </a:lnTo>
                  <a:lnTo>
                    <a:pt x="15631" y="162671"/>
                  </a:lnTo>
                  <a:lnTo>
                    <a:pt x="34112" y="123747"/>
                  </a:lnTo>
                  <a:lnTo>
                    <a:pt x="58762" y="88875"/>
                  </a:lnTo>
                  <a:lnTo>
                    <a:pt x="88875" y="58762"/>
                  </a:lnTo>
                  <a:lnTo>
                    <a:pt x="123747" y="34112"/>
                  </a:lnTo>
                  <a:lnTo>
                    <a:pt x="162671" y="15631"/>
                  </a:lnTo>
                  <a:lnTo>
                    <a:pt x="204941" y="4025"/>
                  </a:lnTo>
                  <a:lnTo>
                    <a:pt x="249853" y="0"/>
                  </a:lnTo>
                  <a:close/>
                </a:path>
              </a:pathLst>
            </a:custGeom>
            <a:ln w="63500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39825" y="1914324"/>
            <a:ext cx="2442210" cy="2240280"/>
            <a:chOff x="839825" y="1914324"/>
            <a:chExt cx="2442210" cy="224028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7965" y="2073762"/>
              <a:ext cx="1172738" cy="112279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71575" y="1946074"/>
              <a:ext cx="2378710" cy="2176780"/>
            </a:xfrm>
            <a:custGeom>
              <a:avLst/>
              <a:gdLst/>
              <a:ahLst/>
              <a:cxnLst/>
              <a:rect l="l" t="t" r="r" b="b"/>
              <a:pathLst>
                <a:path w="2378710" h="2176779">
                  <a:moveTo>
                    <a:pt x="249853" y="0"/>
                  </a:moveTo>
                  <a:lnTo>
                    <a:pt x="2128453" y="0"/>
                  </a:lnTo>
                  <a:lnTo>
                    <a:pt x="2173365" y="4025"/>
                  </a:lnTo>
                  <a:lnTo>
                    <a:pt x="2215635" y="15631"/>
                  </a:lnTo>
                  <a:lnTo>
                    <a:pt x="2254559" y="34112"/>
                  </a:lnTo>
                  <a:lnTo>
                    <a:pt x="2289430" y="58762"/>
                  </a:lnTo>
                  <a:lnTo>
                    <a:pt x="2319544" y="88875"/>
                  </a:lnTo>
                  <a:lnTo>
                    <a:pt x="2344194" y="123747"/>
                  </a:lnTo>
                  <a:lnTo>
                    <a:pt x="2362675" y="162671"/>
                  </a:lnTo>
                  <a:lnTo>
                    <a:pt x="2374281" y="204941"/>
                  </a:lnTo>
                  <a:lnTo>
                    <a:pt x="2378307" y="249853"/>
                  </a:lnTo>
                  <a:lnTo>
                    <a:pt x="2378307" y="1926379"/>
                  </a:lnTo>
                  <a:lnTo>
                    <a:pt x="2374281" y="1971290"/>
                  </a:lnTo>
                  <a:lnTo>
                    <a:pt x="2362675" y="2013560"/>
                  </a:lnTo>
                  <a:lnTo>
                    <a:pt x="2344194" y="2052484"/>
                  </a:lnTo>
                  <a:lnTo>
                    <a:pt x="2319544" y="2087356"/>
                  </a:lnTo>
                  <a:lnTo>
                    <a:pt x="2289430" y="2117469"/>
                  </a:lnTo>
                  <a:lnTo>
                    <a:pt x="2254559" y="2142120"/>
                  </a:lnTo>
                  <a:lnTo>
                    <a:pt x="2215635" y="2160601"/>
                  </a:lnTo>
                  <a:lnTo>
                    <a:pt x="2173365" y="2172207"/>
                  </a:lnTo>
                  <a:lnTo>
                    <a:pt x="2128453" y="2176232"/>
                  </a:lnTo>
                  <a:lnTo>
                    <a:pt x="249853" y="2176232"/>
                  </a:lnTo>
                  <a:lnTo>
                    <a:pt x="204941" y="2172207"/>
                  </a:lnTo>
                  <a:lnTo>
                    <a:pt x="162671" y="2160601"/>
                  </a:lnTo>
                  <a:lnTo>
                    <a:pt x="123747" y="2142120"/>
                  </a:lnTo>
                  <a:lnTo>
                    <a:pt x="88875" y="2117469"/>
                  </a:lnTo>
                  <a:lnTo>
                    <a:pt x="58762" y="2087356"/>
                  </a:lnTo>
                  <a:lnTo>
                    <a:pt x="34112" y="2052484"/>
                  </a:lnTo>
                  <a:lnTo>
                    <a:pt x="15631" y="2013560"/>
                  </a:lnTo>
                  <a:lnTo>
                    <a:pt x="4025" y="1971290"/>
                  </a:lnTo>
                  <a:lnTo>
                    <a:pt x="0" y="1926379"/>
                  </a:lnTo>
                  <a:lnTo>
                    <a:pt x="0" y="249853"/>
                  </a:lnTo>
                  <a:lnTo>
                    <a:pt x="4025" y="204941"/>
                  </a:lnTo>
                  <a:lnTo>
                    <a:pt x="15631" y="162671"/>
                  </a:lnTo>
                  <a:lnTo>
                    <a:pt x="34112" y="123747"/>
                  </a:lnTo>
                  <a:lnTo>
                    <a:pt x="58762" y="88875"/>
                  </a:lnTo>
                  <a:lnTo>
                    <a:pt x="88875" y="58762"/>
                  </a:lnTo>
                  <a:lnTo>
                    <a:pt x="123747" y="34112"/>
                  </a:lnTo>
                  <a:lnTo>
                    <a:pt x="162671" y="15631"/>
                  </a:lnTo>
                  <a:lnTo>
                    <a:pt x="204941" y="4025"/>
                  </a:lnTo>
                  <a:lnTo>
                    <a:pt x="249853" y="0"/>
                  </a:lnTo>
                  <a:close/>
                </a:path>
              </a:pathLst>
            </a:custGeom>
            <a:ln w="63500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033941" y="1724745"/>
            <a:ext cx="2442210" cy="2429510"/>
            <a:chOff x="9033941" y="1724745"/>
            <a:chExt cx="2442210" cy="24295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1430" y="1724745"/>
              <a:ext cx="1786526" cy="178652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065691" y="1946074"/>
              <a:ext cx="2378710" cy="2176780"/>
            </a:xfrm>
            <a:custGeom>
              <a:avLst/>
              <a:gdLst/>
              <a:ahLst/>
              <a:cxnLst/>
              <a:rect l="l" t="t" r="r" b="b"/>
              <a:pathLst>
                <a:path w="2378709" h="2176779">
                  <a:moveTo>
                    <a:pt x="249853" y="0"/>
                  </a:moveTo>
                  <a:lnTo>
                    <a:pt x="2128453" y="0"/>
                  </a:lnTo>
                  <a:lnTo>
                    <a:pt x="2173365" y="4025"/>
                  </a:lnTo>
                  <a:lnTo>
                    <a:pt x="2215635" y="15631"/>
                  </a:lnTo>
                  <a:lnTo>
                    <a:pt x="2254559" y="34112"/>
                  </a:lnTo>
                  <a:lnTo>
                    <a:pt x="2289430" y="58762"/>
                  </a:lnTo>
                  <a:lnTo>
                    <a:pt x="2319544" y="88875"/>
                  </a:lnTo>
                  <a:lnTo>
                    <a:pt x="2344194" y="123747"/>
                  </a:lnTo>
                  <a:lnTo>
                    <a:pt x="2362675" y="162671"/>
                  </a:lnTo>
                  <a:lnTo>
                    <a:pt x="2374281" y="204941"/>
                  </a:lnTo>
                  <a:lnTo>
                    <a:pt x="2378307" y="249853"/>
                  </a:lnTo>
                  <a:lnTo>
                    <a:pt x="2378307" y="1926379"/>
                  </a:lnTo>
                  <a:lnTo>
                    <a:pt x="2374281" y="1971290"/>
                  </a:lnTo>
                  <a:lnTo>
                    <a:pt x="2362675" y="2013560"/>
                  </a:lnTo>
                  <a:lnTo>
                    <a:pt x="2344194" y="2052484"/>
                  </a:lnTo>
                  <a:lnTo>
                    <a:pt x="2319544" y="2087356"/>
                  </a:lnTo>
                  <a:lnTo>
                    <a:pt x="2289430" y="2117469"/>
                  </a:lnTo>
                  <a:lnTo>
                    <a:pt x="2254559" y="2142120"/>
                  </a:lnTo>
                  <a:lnTo>
                    <a:pt x="2215635" y="2160601"/>
                  </a:lnTo>
                  <a:lnTo>
                    <a:pt x="2173365" y="2172207"/>
                  </a:lnTo>
                  <a:lnTo>
                    <a:pt x="2128453" y="2176232"/>
                  </a:lnTo>
                  <a:lnTo>
                    <a:pt x="249853" y="2176232"/>
                  </a:lnTo>
                  <a:lnTo>
                    <a:pt x="204941" y="2172207"/>
                  </a:lnTo>
                  <a:lnTo>
                    <a:pt x="162671" y="2160601"/>
                  </a:lnTo>
                  <a:lnTo>
                    <a:pt x="123747" y="2142120"/>
                  </a:lnTo>
                  <a:lnTo>
                    <a:pt x="88875" y="2117469"/>
                  </a:lnTo>
                  <a:lnTo>
                    <a:pt x="58762" y="2087356"/>
                  </a:lnTo>
                  <a:lnTo>
                    <a:pt x="34112" y="2052484"/>
                  </a:lnTo>
                  <a:lnTo>
                    <a:pt x="15631" y="2013560"/>
                  </a:lnTo>
                  <a:lnTo>
                    <a:pt x="4025" y="1971290"/>
                  </a:lnTo>
                  <a:lnTo>
                    <a:pt x="0" y="1926379"/>
                  </a:lnTo>
                  <a:lnTo>
                    <a:pt x="0" y="249853"/>
                  </a:lnTo>
                  <a:lnTo>
                    <a:pt x="4025" y="204941"/>
                  </a:lnTo>
                  <a:lnTo>
                    <a:pt x="15631" y="162671"/>
                  </a:lnTo>
                  <a:lnTo>
                    <a:pt x="34112" y="123747"/>
                  </a:lnTo>
                  <a:lnTo>
                    <a:pt x="58762" y="88875"/>
                  </a:lnTo>
                  <a:lnTo>
                    <a:pt x="88875" y="58762"/>
                  </a:lnTo>
                  <a:lnTo>
                    <a:pt x="123747" y="34112"/>
                  </a:lnTo>
                  <a:lnTo>
                    <a:pt x="162671" y="15631"/>
                  </a:lnTo>
                  <a:lnTo>
                    <a:pt x="204941" y="4025"/>
                  </a:lnTo>
                  <a:lnTo>
                    <a:pt x="249853" y="0"/>
                  </a:lnTo>
                  <a:close/>
                </a:path>
              </a:pathLst>
            </a:custGeom>
            <a:ln w="63500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641759" y="5824097"/>
            <a:ext cx="85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SH</a:t>
            </a:r>
            <a:r>
              <a:rPr sz="1800" b="1" spc="-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CK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302570" y="1914324"/>
            <a:ext cx="2442210" cy="2240280"/>
            <a:chOff x="6302570" y="1914324"/>
            <a:chExt cx="2442210" cy="2240280"/>
          </a:xfrm>
        </p:grpSpPr>
        <p:sp>
          <p:nvSpPr>
            <p:cNvPr id="23" name="object 23"/>
            <p:cNvSpPr/>
            <p:nvPr/>
          </p:nvSpPr>
          <p:spPr>
            <a:xfrm>
              <a:off x="6334320" y="1946074"/>
              <a:ext cx="2378710" cy="2176780"/>
            </a:xfrm>
            <a:custGeom>
              <a:avLst/>
              <a:gdLst/>
              <a:ahLst/>
              <a:cxnLst/>
              <a:rect l="l" t="t" r="r" b="b"/>
              <a:pathLst>
                <a:path w="2378709" h="2176779">
                  <a:moveTo>
                    <a:pt x="249853" y="0"/>
                  </a:moveTo>
                  <a:lnTo>
                    <a:pt x="2128453" y="0"/>
                  </a:lnTo>
                  <a:lnTo>
                    <a:pt x="2173365" y="4025"/>
                  </a:lnTo>
                  <a:lnTo>
                    <a:pt x="2215635" y="15631"/>
                  </a:lnTo>
                  <a:lnTo>
                    <a:pt x="2254559" y="34112"/>
                  </a:lnTo>
                  <a:lnTo>
                    <a:pt x="2289430" y="58762"/>
                  </a:lnTo>
                  <a:lnTo>
                    <a:pt x="2319544" y="88875"/>
                  </a:lnTo>
                  <a:lnTo>
                    <a:pt x="2344194" y="123747"/>
                  </a:lnTo>
                  <a:lnTo>
                    <a:pt x="2362675" y="162671"/>
                  </a:lnTo>
                  <a:lnTo>
                    <a:pt x="2374281" y="204941"/>
                  </a:lnTo>
                  <a:lnTo>
                    <a:pt x="2378307" y="249853"/>
                  </a:lnTo>
                  <a:lnTo>
                    <a:pt x="2378307" y="1926379"/>
                  </a:lnTo>
                  <a:lnTo>
                    <a:pt x="2374281" y="1971290"/>
                  </a:lnTo>
                  <a:lnTo>
                    <a:pt x="2362675" y="2013560"/>
                  </a:lnTo>
                  <a:lnTo>
                    <a:pt x="2344194" y="2052484"/>
                  </a:lnTo>
                  <a:lnTo>
                    <a:pt x="2319544" y="2087356"/>
                  </a:lnTo>
                  <a:lnTo>
                    <a:pt x="2289430" y="2117469"/>
                  </a:lnTo>
                  <a:lnTo>
                    <a:pt x="2254559" y="2142120"/>
                  </a:lnTo>
                  <a:lnTo>
                    <a:pt x="2215635" y="2160601"/>
                  </a:lnTo>
                  <a:lnTo>
                    <a:pt x="2173365" y="2172207"/>
                  </a:lnTo>
                  <a:lnTo>
                    <a:pt x="2128453" y="2176232"/>
                  </a:lnTo>
                  <a:lnTo>
                    <a:pt x="249853" y="2176232"/>
                  </a:lnTo>
                  <a:lnTo>
                    <a:pt x="204941" y="2172207"/>
                  </a:lnTo>
                  <a:lnTo>
                    <a:pt x="162671" y="2160601"/>
                  </a:lnTo>
                  <a:lnTo>
                    <a:pt x="123747" y="2142120"/>
                  </a:lnTo>
                  <a:lnTo>
                    <a:pt x="88875" y="2117469"/>
                  </a:lnTo>
                  <a:lnTo>
                    <a:pt x="58762" y="2087356"/>
                  </a:lnTo>
                  <a:lnTo>
                    <a:pt x="34112" y="2052484"/>
                  </a:lnTo>
                  <a:lnTo>
                    <a:pt x="15631" y="2013560"/>
                  </a:lnTo>
                  <a:lnTo>
                    <a:pt x="4025" y="1971290"/>
                  </a:lnTo>
                  <a:lnTo>
                    <a:pt x="0" y="1926379"/>
                  </a:lnTo>
                  <a:lnTo>
                    <a:pt x="0" y="249853"/>
                  </a:lnTo>
                  <a:lnTo>
                    <a:pt x="4025" y="204941"/>
                  </a:lnTo>
                  <a:lnTo>
                    <a:pt x="15631" y="162671"/>
                  </a:lnTo>
                  <a:lnTo>
                    <a:pt x="34112" y="123747"/>
                  </a:lnTo>
                  <a:lnTo>
                    <a:pt x="58762" y="88875"/>
                  </a:lnTo>
                  <a:lnTo>
                    <a:pt x="88875" y="58762"/>
                  </a:lnTo>
                  <a:lnTo>
                    <a:pt x="123747" y="34112"/>
                  </a:lnTo>
                  <a:lnTo>
                    <a:pt x="162671" y="15631"/>
                  </a:lnTo>
                  <a:lnTo>
                    <a:pt x="204941" y="4025"/>
                  </a:lnTo>
                  <a:lnTo>
                    <a:pt x="249853" y="0"/>
                  </a:lnTo>
                  <a:close/>
                </a:path>
              </a:pathLst>
            </a:custGeom>
            <a:ln w="63500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6211" y="2062804"/>
              <a:ext cx="1061093" cy="1058102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840096" y="4326792"/>
            <a:ext cx="2442210" cy="2240280"/>
            <a:chOff x="840096" y="4326792"/>
            <a:chExt cx="2442210" cy="2240280"/>
          </a:xfrm>
        </p:grpSpPr>
        <p:sp>
          <p:nvSpPr>
            <p:cNvPr id="26" name="object 26"/>
            <p:cNvSpPr/>
            <p:nvPr/>
          </p:nvSpPr>
          <p:spPr>
            <a:xfrm>
              <a:off x="871846" y="4358542"/>
              <a:ext cx="2378710" cy="2176780"/>
            </a:xfrm>
            <a:custGeom>
              <a:avLst/>
              <a:gdLst/>
              <a:ahLst/>
              <a:cxnLst/>
              <a:rect l="l" t="t" r="r" b="b"/>
              <a:pathLst>
                <a:path w="2378710" h="2176779">
                  <a:moveTo>
                    <a:pt x="249853" y="0"/>
                  </a:moveTo>
                  <a:lnTo>
                    <a:pt x="2128453" y="0"/>
                  </a:lnTo>
                  <a:lnTo>
                    <a:pt x="2173365" y="4025"/>
                  </a:lnTo>
                  <a:lnTo>
                    <a:pt x="2215635" y="15631"/>
                  </a:lnTo>
                  <a:lnTo>
                    <a:pt x="2254559" y="34112"/>
                  </a:lnTo>
                  <a:lnTo>
                    <a:pt x="2289430" y="58762"/>
                  </a:lnTo>
                  <a:lnTo>
                    <a:pt x="2319544" y="88875"/>
                  </a:lnTo>
                  <a:lnTo>
                    <a:pt x="2344194" y="123747"/>
                  </a:lnTo>
                  <a:lnTo>
                    <a:pt x="2362675" y="162671"/>
                  </a:lnTo>
                  <a:lnTo>
                    <a:pt x="2374281" y="204941"/>
                  </a:lnTo>
                  <a:lnTo>
                    <a:pt x="2378307" y="249853"/>
                  </a:lnTo>
                  <a:lnTo>
                    <a:pt x="2378307" y="1926379"/>
                  </a:lnTo>
                  <a:lnTo>
                    <a:pt x="2374281" y="1971290"/>
                  </a:lnTo>
                  <a:lnTo>
                    <a:pt x="2362675" y="2013560"/>
                  </a:lnTo>
                  <a:lnTo>
                    <a:pt x="2344194" y="2052484"/>
                  </a:lnTo>
                  <a:lnTo>
                    <a:pt x="2319544" y="2087356"/>
                  </a:lnTo>
                  <a:lnTo>
                    <a:pt x="2289430" y="2117469"/>
                  </a:lnTo>
                  <a:lnTo>
                    <a:pt x="2254559" y="2142120"/>
                  </a:lnTo>
                  <a:lnTo>
                    <a:pt x="2215635" y="2160601"/>
                  </a:lnTo>
                  <a:lnTo>
                    <a:pt x="2173365" y="2172207"/>
                  </a:lnTo>
                  <a:lnTo>
                    <a:pt x="2128453" y="2176232"/>
                  </a:lnTo>
                  <a:lnTo>
                    <a:pt x="249853" y="2176232"/>
                  </a:lnTo>
                  <a:lnTo>
                    <a:pt x="204941" y="2172207"/>
                  </a:lnTo>
                  <a:lnTo>
                    <a:pt x="162671" y="2160601"/>
                  </a:lnTo>
                  <a:lnTo>
                    <a:pt x="123747" y="2142120"/>
                  </a:lnTo>
                  <a:lnTo>
                    <a:pt x="88875" y="2117469"/>
                  </a:lnTo>
                  <a:lnTo>
                    <a:pt x="58762" y="2087356"/>
                  </a:lnTo>
                  <a:lnTo>
                    <a:pt x="34112" y="2052484"/>
                  </a:lnTo>
                  <a:lnTo>
                    <a:pt x="15631" y="2013560"/>
                  </a:lnTo>
                  <a:lnTo>
                    <a:pt x="4025" y="1971290"/>
                  </a:lnTo>
                  <a:lnTo>
                    <a:pt x="0" y="1926379"/>
                  </a:lnTo>
                  <a:lnTo>
                    <a:pt x="0" y="249853"/>
                  </a:lnTo>
                  <a:lnTo>
                    <a:pt x="4025" y="204941"/>
                  </a:lnTo>
                  <a:lnTo>
                    <a:pt x="15631" y="162671"/>
                  </a:lnTo>
                  <a:lnTo>
                    <a:pt x="34112" y="123747"/>
                  </a:lnTo>
                  <a:lnTo>
                    <a:pt x="58762" y="88875"/>
                  </a:lnTo>
                  <a:lnTo>
                    <a:pt x="88875" y="58762"/>
                  </a:lnTo>
                  <a:lnTo>
                    <a:pt x="123747" y="34112"/>
                  </a:lnTo>
                  <a:lnTo>
                    <a:pt x="162671" y="15631"/>
                  </a:lnTo>
                  <a:lnTo>
                    <a:pt x="204941" y="4025"/>
                  </a:lnTo>
                  <a:lnTo>
                    <a:pt x="249853" y="0"/>
                  </a:lnTo>
                  <a:close/>
                </a:path>
              </a:pathLst>
            </a:custGeom>
            <a:ln w="63500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8219" y="4516580"/>
              <a:ext cx="1287785" cy="1226614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3562942" y="4332927"/>
            <a:ext cx="2378710" cy="2176780"/>
          </a:xfrm>
          <a:custGeom>
            <a:avLst/>
            <a:gdLst/>
            <a:ahLst/>
            <a:cxnLst/>
            <a:rect l="l" t="t" r="r" b="b"/>
            <a:pathLst>
              <a:path w="2378710" h="2176779">
                <a:moveTo>
                  <a:pt x="249853" y="0"/>
                </a:moveTo>
                <a:lnTo>
                  <a:pt x="2128453" y="0"/>
                </a:lnTo>
                <a:lnTo>
                  <a:pt x="2173365" y="4025"/>
                </a:lnTo>
                <a:lnTo>
                  <a:pt x="2215635" y="15631"/>
                </a:lnTo>
                <a:lnTo>
                  <a:pt x="2254559" y="34112"/>
                </a:lnTo>
                <a:lnTo>
                  <a:pt x="2289430" y="58762"/>
                </a:lnTo>
                <a:lnTo>
                  <a:pt x="2319544" y="88875"/>
                </a:lnTo>
                <a:lnTo>
                  <a:pt x="2344194" y="123747"/>
                </a:lnTo>
                <a:lnTo>
                  <a:pt x="2362675" y="162671"/>
                </a:lnTo>
                <a:lnTo>
                  <a:pt x="2374281" y="204941"/>
                </a:lnTo>
                <a:lnTo>
                  <a:pt x="2378307" y="249853"/>
                </a:lnTo>
                <a:lnTo>
                  <a:pt x="2378307" y="1926379"/>
                </a:lnTo>
                <a:lnTo>
                  <a:pt x="2374281" y="1971290"/>
                </a:lnTo>
                <a:lnTo>
                  <a:pt x="2362675" y="2013560"/>
                </a:lnTo>
                <a:lnTo>
                  <a:pt x="2344194" y="2052484"/>
                </a:lnTo>
                <a:lnTo>
                  <a:pt x="2319544" y="2087356"/>
                </a:lnTo>
                <a:lnTo>
                  <a:pt x="2289430" y="2117469"/>
                </a:lnTo>
                <a:lnTo>
                  <a:pt x="2254559" y="2142120"/>
                </a:lnTo>
                <a:lnTo>
                  <a:pt x="2215635" y="2160601"/>
                </a:lnTo>
                <a:lnTo>
                  <a:pt x="2173365" y="2172207"/>
                </a:lnTo>
                <a:lnTo>
                  <a:pt x="2128453" y="2176232"/>
                </a:lnTo>
                <a:lnTo>
                  <a:pt x="249853" y="2176232"/>
                </a:lnTo>
                <a:lnTo>
                  <a:pt x="204941" y="2172207"/>
                </a:lnTo>
                <a:lnTo>
                  <a:pt x="162671" y="2160601"/>
                </a:lnTo>
                <a:lnTo>
                  <a:pt x="123747" y="2142120"/>
                </a:lnTo>
                <a:lnTo>
                  <a:pt x="88875" y="2117469"/>
                </a:lnTo>
                <a:lnTo>
                  <a:pt x="58762" y="2087356"/>
                </a:lnTo>
                <a:lnTo>
                  <a:pt x="34112" y="2052484"/>
                </a:lnTo>
                <a:lnTo>
                  <a:pt x="15631" y="2013560"/>
                </a:lnTo>
                <a:lnTo>
                  <a:pt x="4025" y="1971290"/>
                </a:lnTo>
                <a:lnTo>
                  <a:pt x="0" y="1926379"/>
                </a:lnTo>
                <a:lnTo>
                  <a:pt x="0" y="249853"/>
                </a:lnTo>
                <a:lnTo>
                  <a:pt x="4025" y="204941"/>
                </a:lnTo>
                <a:lnTo>
                  <a:pt x="15631" y="162671"/>
                </a:lnTo>
                <a:lnTo>
                  <a:pt x="34112" y="123747"/>
                </a:lnTo>
                <a:lnTo>
                  <a:pt x="58762" y="88875"/>
                </a:lnTo>
                <a:lnTo>
                  <a:pt x="88875" y="58762"/>
                </a:lnTo>
                <a:lnTo>
                  <a:pt x="123747" y="34112"/>
                </a:lnTo>
                <a:lnTo>
                  <a:pt x="162671" y="15631"/>
                </a:lnTo>
                <a:lnTo>
                  <a:pt x="204941" y="4025"/>
                </a:lnTo>
                <a:lnTo>
                  <a:pt x="249853" y="0"/>
                </a:lnTo>
                <a:close/>
              </a:path>
            </a:pathLst>
          </a:custGeom>
          <a:ln w="635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31925" y="5556780"/>
            <a:ext cx="2081530" cy="7721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ctr">
              <a:lnSpc>
                <a:spcPts val="2100"/>
              </a:lnSpc>
              <a:spcBef>
                <a:spcPts val="220"/>
              </a:spcBef>
            </a:pPr>
            <a:r>
              <a:rPr sz="1400" spc="-10" dirty="0">
                <a:latin typeface="Arial MT"/>
                <a:cs typeface="Arial MT"/>
              </a:rPr>
              <a:t>Traumatic </a:t>
            </a:r>
            <a:r>
              <a:rPr sz="1800" b="1" dirty="0">
                <a:latin typeface="Arial"/>
                <a:cs typeface="Arial"/>
              </a:rPr>
              <a:t>CARDIAC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ARREST</a:t>
            </a:r>
            <a:r>
              <a:rPr sz="1800" b="1" spc="-11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WITHOUT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obviously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fatal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wounds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61039" y="5765793"/>
            <a:ext cx="1587500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b="1" dirty="0">
                <a:latin typeface="Arial"/>
                <a:cs typeface="Arial"/>
              </a:rPr>
              <a:t>MED</a:t>
            </a:r>
            <a:r>
              <a:rPr sz="1800" b="1" spc="-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AS</a:t>
            </a:r>
            <a:r>
              <a:rPr sz="1800" b="1" spc="-5" dirty="0">
                <a:latin typeface="Arial"/>
                <a:cs typeface="Arial"/>
              </a:rPr>
              <a:t>TI</a:t>
            </a:r>
            <a:r>
              <a:rPr sz="1800" b="1" dirty="0">
                <a:latin typeface="Arial"/>
                <a:cs typeface="Arial"/>
              </a:rPr>
              <a:t>NAL  </a:t>
            </a:r>
            <a:r>
              <a:rPr sz="1800" b="1" spc="-5" dirty="0">
                <a:latin typeface="Arial"/>
                <a:cs typeface="Arial"/>
              </a:rPr>
              <a:t>SHIFT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31612" y="5010024"/>
            <a:ext cx="1939289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SUBCU</a:t>
            </a:r>
            <a:r>
              <a:rPr sz="1800" b="1" spc="-13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ANE</a:t>
            </a:r>
            <a:r>
              <a:rPr sz="1800" b="1" spc="-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US  EMPHYSEMA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22910" y="5043770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22910" y="5808900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39931" y="5043770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39931" y="5808900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11969" y="4545652"/>
            <a:ext cx="1718344" cy="971992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65060" y="828667"/>
            <a:ext cx="4862195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35025" marR="5080" indent="-822960">
              <a:lnSpc>
                <a:spcPts val="2080"/>
              </a:lnSpc>
              <a:spcBef>
                <a:spcPts val="450"/>
              </a:spcBef>
            </a:pPr>
            <a:r>
              <a:rPr sz="2000" spc="5" dirty="0"/>
              <a:t>CONSIDER </a:t>
            </a:r>
            <a:r>
              <a:rPr sz="2000" spc="5" dirty="0">
                <a:solidFill>
                  <a:srgbClr val="921928"/>
                </a:solidFill>
              </a:rPr>
              <a:t>TENSION </a:t>
            </a:r>
            <a:r>
              <a:rPr sz="2000" spc="10" dirty="0">
                <a:solidFill>
                  <a:srgbClr val="921928"/>
                </a:solidFill>
              </a:rPr>
              <a:t>PNEUMOTHORAX </a:t>
            </a:r>
            <a:r>
              <a:rPr sz="2000" spc="-550" dirty="0">
                <a:solidFill>
                  <a:srgbClr val="921928"/>
                </a:solidFill>
              </a:rPr>
              <a:t> </a:t>
            </a:r>
            <a:r>
              <a:rPr sz="2000" spc="5" dirty="0"/>
              <a:t>IN</a:t>
            </a:r>
            <a:r>
              <a:rPr sz="2000" spc="-10" dirty="0"/>
              <a:t> TACTICAL</a:t>
            </a:r>
            <a:r>
              <a:rPr sz="2000" spc="-40" dirty="0"/>
              <a:t> </a:t>
            </a:r>
            <a:r>
              <a:rPr sz="2000" spc="5" dirty="0"/>
              <a:t>FIELD</a:t>
            </a:r>
            <a:r>
              <a:rPr sz="2000" spc="-5" dirty="0"/>
              <a:t> </a:t>
            </a:r>
            <a:r>
              <a:rPr sz="2000" spc="10" dirty="0"/>
              <a:t>CARE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686150" y="2468035"/>
            <a:ext cx="4939665" cy="3083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5" dirty="0">
                <a:latin typeface="Arial MT"/>
                <a:cs typeface="Arial MT"/>
              </a:rPr>
              <a:t>Despite </a:t>
            </a:r>
            <a:r>
              <a:rPr sz="2400" dirty="0">
                <a:latin typeface="Arial MT"/>
                <a:cs typeface="Arial MT"/>
              </a:rPr>
              <a:t>modern body </a:t>
            </a:r>
            <a:r>
              <a:rPr sz="2400" spc="-25" dirty="0">
                <a:latin typeface="Arial MT"/>
                <a:cs typeface="Arial MT"/>
              </a:rPr>
              <a:t>armor, </a:t>
            </a:r>
            <a:r>
              <a:rPr sz="2400" spc="-5" dirty="0">
                <a:latin typeface="Arial MT"/>
                <a:cs typeface="Arial MT"/>
              </a:rPr>
              <a:t>tension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pneumothorax </a:t>
            </a:r>
            <a:r>
              <a:rPr sz="2400" dirty="0">
                <a:latin typeface="Arial MT"/>
                <a:cs typeface="Arial MT"/>
              </a:rPr>
              <a:t>remains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 leading </a:t>
            </a:r>
            <a:r>
              <a:rPr sz="24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cause of preventable death </a:t>
            </a:r>
            <a:r>
              <a:rPr sz="2400" spc="-5" dirty="0">
                <a:latin typeface="Arial MT"/>
                <a:cs typeface="Arial MT"/>
              </a:rPr>
              <a:t>on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battlefield</a:t>
            </a:r>
            <a:endParaRPr sz="2400">
              <a:latin typeface="Arial MT"/>
              <a:cs typeface="Arial MT"/>
            </a:endParaRPr>
          </a:p>
          <a:p>
            <a:pPr marL="12700" marR="123189">
              <a:lnSpc>
                <a:spcPts val="2800"/>
              </a:lnSpc>
              <a:spcBef>
                <a:spcPts val="1600"/>
              </a:spcBef>
            </a:pP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dirty="0">
                <a:latin typeface="Arial MT"/>
                <a:cs typeface="Arial MT"/>
              </a:rPr>
              <a:t>recommended </a:t>
            </a:r>
            <a:r>
              <a:rPr sz="2400" spc="-5" dirty="0">
                <a:latin typeface="Arial MT"/>
                <a:cs typeface="Arial MT"/>
              </a:rPr>
              <a:t>treatment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suspected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tension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pneumothorax</a:t>
            </a:r>
            <a:r>
              <a:rPr sz="2400" dirty="0">
                <a:latin typeface="Arial MT"/>
                <a:cs typeface="Arial MT"/>
              </a:rPr>
              <a:t> is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Needle Decompression of the 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Chest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(NDC)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02262" y="1453602"/>
            <a:ext cx="5784850" cy="5220970"/>
            <a:chOff x="5802262" y="1453602"/>
            <a:chExt cx="5784850" cy="5220970"/>
          </a:xfrm>
        </p:grpSpPr>
        <p:sp>
          <p:nvSpPr>
            <p:cNvPr id="7" name="object 7"/>
            <p:cNvSpPr/>
            <p:nvPr/>
          </p:nvSpPr>
          <p:spPr>
            <a:xfrm>
              <a:off x="5802262" y="595424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90">
                  <a:moveTo>
                    <a:pt x="360000" y="0"/>
                  </a:moveTo>
                  <a:lnTo>
                    <a:pt x="314035" y="2928"/>
                  </a:lnTo>
                  <a:lnTo>
                    <a:pt x="268677" y="11715"/>
                  </a:lnTo>
                  <a:lnTo>
                    <a:pt x="224532" y="26360"/>
                  </a:lnTo>
                  <a:lnTo>
                    <a:pt x="182206" y="46862"/>
                  </a:lnTo>
                  <a:lnTo>
                    <a:pt x="142307" y="73223"/>
                  </a:lnTo>
                  <a:lnTo>
                    <a:pt x="105441" y="105441"/>
                  </a:lnTo>
                  <a:lnTo>
                    <a:pt x="73223" y="142307"/>
                  </a:lnTo>
                  <a:lnTo>
                    <a:pt x="46862" y="182206"/>
                  </a:lnTo>
                  <a:lnTo>
                    <a:pt x="26360" y="224531"/>
                  </a:lnTo>
                  <a:lnTo>
                    <a:pt x="11715" y="268676"/>
                  </a:lnTo>
                  <a:lnTo>
                    <a:pt x="2928" y="314035"/>
                  </a:lnTo>
                  <a:lnTo>
                    <a:pt x="0" y="359999"/>
                  </a:lnTo>
                  <a:lnTo>
                    <a:pt x="2928" y="405964"/>
                  </a:lnTo>
                  <a:lnTo>
                    <a:pt x="11715" y="451323"/>
                  </a:lnTo>
                  <a:lnTo>
                    <a:pt x="26360" y="495468"/>
                  </a:lnTo>
                  <a:lnTo>
                    <a:pt x="46862" y="537793"/>
                  </a:lnTo>
                  <a:lnTo>
                    <a:pt x="73223" y="577692"/>
                  </a:lnTo>
                  <a:lnTo>
                    <a:pt x="105441" y="614558"/>
                  </a:lnTo>
                  <a:lnTo>
                    <a:pt x="142307" y="646776"/>
                  </a:lnTo>
                  <a:lnTo>
                    <a:pt x="182206" y="673137"/>
                  </a:lnTo>
                  <a:lnTo>
                    <a:pt x="224532" y="693639"/>
                  </a:lnTo>
                  <a:lnTo>
                    <a:pt x="268677" y="708284"/>
                  </a:lnTo>
                  <a:lnTo>
                    <a:pt x="314035" y="717071"/>
                  </a:lnTo>
                  <a:lnTo>
                    <a:pt x="360000" y="719999"/>
                  </a:lnTo>
                  <a:lnTo>
                    <a:pt x="405965" y="717071"/>
                  </a:lnTo>
                  <a:lnTo>
                    <a:pt x="451323" y="708284"/>
                  </a:lnTo>
                  <a:lnTo>
                    <a:pt x="495468" y="693639"/>
                  </a:lnTo>
                  <a:lnTo>
                    <a:pt x="537793" y="673137"/>
                  </a:lnTo>
                  <a:lnTo>
                    <a:pt x="577692" y="646776"/>
                  </a:lnTo>
                  <a:lnTo>
                    <a:pt x="614558" y="614558"/>
                  </a:lnTo>
                  <a:lnTo>
                    <a:pt x="646776" y="577692"/>
                  </a:lnTo>
                  <a:lnTo>
                    <a:pt x="673136" y="537793"/>
                  </a:lnTo>
                  <a:lnTo>
                    <a:pt x="693639" y="495468"/>
                  </a:lnTo>
                  <a:lnTo>
                    <a:pt x="708284" y="451323"/>
                  </a:lnTo>
                  <a:lnTo>
                    <a:pt x="717070" y="405964"/>
                  </a:lnTo>
                  <a:lnTo>
                    <a:pt x="719999" y="359999"/>
                  </a:lnTo>
                  <a:lnTo>
                    <a:pt x="717070" y="314035"/>
                  </a:lnTo>
                  <a:lnTo>
                    <a:pt x="708284" y="268676"/>
                  </a:lnTo>
                  <a:lnTo>
                    <a:pt x="693639" y="224531"/>
                  </a:lnTo>
                  <a:lnTo>
                    <a:pt x="673136" y="182206"/>
                  </a:lnTo>
                  <a:lnTo>
                    <a:pt x="646776" y="142307"/>
                  </a:lnTo>
                  <a:lnTo>
                    <a:pt x="614558" y="105441"/>
                  </a:lnTo>
                  <a:lnTo>
                    <a:pt x="577692" y="73223"/>
                  </a:lnTo>
                  <a:lnTo>
                    <a:pt x="537793" y="46862"/>
                  </a:lnTo>
                  <a:lnTo>
                    <a:pt x="495468" y="26360"/>
                  </a:lnTo>
                  <a:lnTo>
                    <a:pt x="451323" y="11715"/>
                  </a:lnTo>
                  <a:lnTo>
                    <a:pt x="405965" y="2928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952" y="1453602"/>
              <a:ext cx="5637651" cy="450064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991508" y="6014211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38343" y="6027977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2000" y="6027977"/>
            <a:ext cx="81597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</a:t>
            </a:r>
            <a:r>
              <a:rPr sz="2000" spc="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8: </a:t>
            </a:r>
            <a:r>
              <a:rPr sz="2000" spc="-5" dirty="0">
                <a:solidFill>
                  <a:srgbClr val="767171"/>
                </a:solidFill>
              </a:rPr>
              <a:t>Respiration</a:t>
            </a:r>
            <a:r>
              <a:rPr sz="2000" spc="-7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Assessment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5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Management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in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493" y="1726446"/>
            <a:ext cx="10311765" cy="3976370"/>
          </a:xfrm>
          <a:custGeom>
            <a:avLst/>
            <a:gdLst/>
            <a:ahLst/>
            <a:cxnLst/>
            <a:rect l="l" t="t" r="r" b="b"/>
            <a:pathLst>
              <a:path w="10311765" h="3976370">
                <a:moveTo>
                  <a:pt x="390712" y="1"/>
                </a:moveTo>
                <a:lnTo>
                  <a:pt x="441413" y="1"/>
                </a:lnTo>
                <a:lnTo>
                  <a:pt x="492113" y="1"/>
                </a:lnTo>
                <a:lnTo>
                  <a:pt x="542813" y="1"/>
                </a:lnTo>
                <a:lnTo>
                  <a:pt x="593513" y="1"/>
                </a:lnTo>
                <a:lnTo>
                  <a:pt x="644214" y="1"/>
                </a:lnTo>
                <a:lnTo>
                  <a:pt x="694914" y="1"/>
                </a:lnTo>
                <a:lnTo>
                  <a:pt x="745614" y="1"/>
                </a:lnTo>
                <a:lnTo>
                  <a:pt x="796315" y="1"/>
                </a:lnTo>
                <a:lnTo>
                  <a:pt x="847015" y="1"/>
                </a:lnTo>
                <a:lnTo>
                  <a:pt x="897715" y="1"/>
                </a:lnTo>
                <a:lnTo>
                  <a:pt x="948415" y="1"/>
                </a:lnTo>
                <a:lnTo>
                  <a:pt x="999116" y="1"/>
                </a:lnTo>
                <a:lnTo>
                  <a:pt x="1049816" y="1"/>
                </a:lnTo>
                <a:lnTo>
                  <a:pt x="1100516" y="1"/>
                </a:lnTo>
                <a:lnTo>
                  <a:pt x="1151216" y="1"/>
                </a:lnTo>
                <a:lnTo>
                  <a:pt x="1201917" y="1"/>
                </a:lnTo>
                <a:lnTo>
                  <a:pt x="1252617" y="1"/>
                </a:lnTo>
                <a:lnTo>
                  <a:pt x="1303317" y="1"/>
                </a:lnTo>
                <a:lnTo>
                  <a:pt x="1354017" y="1"/>
                </a:lnTo>
                <a:lnTo>
                  <a:pt x="1404718" y="1"/>
                </a:lnTo>
                <a:lnTo>
                  <a:pt x="1455418" y="1"/>
                </a:lnTo>
                <a:lnTo>
                  <a:pt x="1506118" y="1"/>
                </a:lnTo>
                <a:lnTo>
                  <a:pt x="1556818" y="1"/>
                </a:lnTo>
                <a:lnTo>
                  <a:pt x="1607519" y="1"/>
                </a:lnTo>
                <a:lnTo>
                  <a:pt x="1658219" y="1"/>
                </a:lnTo>
                <a:lnTo>
                  <a:pt x="1708919" y="1"/>
                </a:lnTo>
                <a:lnTo>
                  <a:pt x="1759619" y="1"/>
                </a:lnTo>
                <a:lnTo>
                  <a:pt x="1810320" y="1"/>
                </a:lnTo>
                <a:lnTo>
                  <a:pt x="1861020" y="1"/>
                </a:lnTo>
                <a:lnTo>
                  <a:pt x="1911720" y="1"/>
                </a:lnTo>
                <a:lnTo>
                  <a:pt x="1962420" y="1"/>
                </a:lnTo>
                <a:lnTo>
                  <a:pt x="2013121" y="1"/>
                </a:lnTo>
                <a:lnTo>
                  <a:pt x="2063821" y="1"/>
                </a:lnTo>
                <a:lnTo>
                  <a:pt x="2114521" y="1"/>
                </a:lnTo>
                <a:lnTo>
                  <a:pt x="2165221" y="1"/>
                </a:lnTo>
                <a:lnTo>
                  <a:pt x="2215922" y="1"/>
                </a:lnTo>
                <a:lnTo>
                  <a:pt x="2266622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3" y="1"/>
                </a:lnTo>
                <a:lnTo>
                  <a:pt x="2469423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4" y="1"/>
                </a:lnTo>
                <a:lnTo>
                  <a:pt x="2672224" y="1"/>
                </a:lnTo>
                <a:lnTo>
                  <a:pt x="2722924" y="1"/>
                </a:lnTo>
                <a:lnTo>
                  <a:pt x="2773625" y="1"/>
                </a:lnTo>
                <a:lnTo>
                  <a:pt x="2824325" y="1"/>
                </a:lnTo>
                <a:lnTo>
                  <a:pt x="2875025" y="1"/>
                </a:lnTo>
                <a:lnTo>
                  <a:pt x="2925725" y="1"/>
                </a:lnTo>
                <a:lnTo>
                  <a:pt x="2976426" y="1"/>
                </a:lnTo>
                <a:lnTo>
                  <a:pt x="3027126" y="1"/>
                </a:lnTo>
                <a:lnTo>
                  <a:pt x="3077826" y="1"/>
                </a:lnTo>
                <a:lnTo>
                  <a:pt x="3128526" y="1"/>
                </a:lnTo>
                <a:lnTo>
                  <a:pt x="3179227" y="1"/>
                </a:lnTo>
                <a:lnTo>
                  <a:pt x="3229927" y="1"/>
                </a:lnTo>
                <a:lnTo>
                  <a:pt x="3280627" y="1"/>
                </a:lnTo>
                <a:lnTo>
                  <a:pt x="3331327" y="1"/>
                </a:lnTo>
                <a:lnTo>
                  <a:pt x="3382028" y="1"/>
                </a:lnTo>
                <a:lnTo>
                  <a:pt x="3432728" y="1"/>
                </a:lnTo>
                <a:lnTo>
                  <a:pt x="3483428" y="1"/>
                </a:lnTo>
                <a:lnTo>
                  <a:pt x="3534128" y="1"/>
                </a:lnTo>
                <a:lnTo>
                  <a:pt x="3584829" y="1"/>
                </a:lnTo>
                <a:lnTo>
                  <a:pt x="3635529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30" y="1"/>
                </a:lnTo>
                <a:lnTo>
                  <a:pt x="3838330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1" y="1"/>
                </a:lnTo>
                <a:lnTo>
                  <a:pt x="4041131" y="1"/>
                </a:lnTo>
                <a:lnTo>
                  <a:pt x="4091831" y="1"/>
                </a:lnTo>
                <a:lnTo>
                  <a:pt x="4142532" y="1"/>
                </a:lnTo>
                <a:lnTo>
                  <a:pt x="4193232" y="1"/>
                </a:lnTo>
                <a:lnTo>
                  <a:pt x="4243932" y="1"/>
                </a:lnTo>
                <a:lnTo>
                  <a:pt x="4294632" y="1"/>
                </a:lnTo>
                <a:lnTo>
                  <a:pt x="4345333" y="1"/>
                </a:lnTo>
                <a:lnTo>
                  <a:pt x="4396033" y="0"/>
                </a:lnTo>
                <a:lnTo>
                  <a:pt x="4446733" y="0"/>
                </a:lnTo>
                <a:lnTo>
                  <a:pt x="4497433" y="0"/>
                </a:lnTo>
                <a:lnTo>
                  <a:pt x="4548134" y="0"/>
                </a:lnTo>
                <a:lnTo>
                  <a:pt x="4598834" y="0"/>
                </a:lnTo>
                <a:lnTo>
                  <a:pt x="4649534" y="0"/>
                </a:lnTo>
                <a:lnTo>
                  <a:pt x="4700234" y="0"/>
                </a:lnTo>
                <a:lnTo>
                  <a:pt x="4750935" y="0"/>
                </a:lnTo>
                <a:lnTo>
                  <a:pt x="4801635" y="0"/>
                </a:lnTo>
                <a:lnTo>
                  <a:pt x="4852335" y="0"/>
                </a:lnTo>
                <a:lnTo>
                  <a:pt x="4903035" y="0"/>
                </a:lnTo>
                <a:lnTo>
                  <a:pt x="4953736" y="0"/>
                </a:lnTo>
                <a:lnTo>
                  <a:pt x="5004436" y="0"/>
                </a:lnTo>
                <a:lnTo>
                  <a:pt x="5055136" y="0"/>
                </a:lnTo>
                <a:lnTo>
                  <a:pt x="5105836" y="0"/>
                </a:lnTo>
                <a:lnTo>
                  <a:pt x="5156537" y="0"/>
                </a:lnTo>
                <a:lnTo>
                  <a:pt x="5207237" y="0"/>
                </a:lnTo>
                <a:lnTo>
                  <a:pt x="5257937" y="0"/>
                </a:lnTo>
                <a:lnTo>
                  <a:pt x="5308638" y="0"/>
                </a:lnTo>
                <a:lnTo>
                  <a:pt x="5359338" y="0"/>
                </a:lnTo>
                <a:lnTo>
                  <a:pt x="5410038" y="0"/>
                </a:lnTo>
                <a:lnTo>
                  <a:pt x="5460738" y="0"/>
                </a:lnTo>
                <a:lnTo>
                  <a:pt x="5511439" y="0"/>
                </a:lnTo>
                <a:lnTo>
                  <a:pt x="5562139" y="0"/>
                </a:lnTo>
                <a:lnTo>
                  <a:pt x="5612839" y="0"/>
                </a:lnTo>
                <a:lnTo>
                  <a:pt x="5663539" y="0"/>
                </a:lnTo>
                <a:lnTo>
                  <a:pt x="5714240" y="0"/>
                </a:lnTo>
                <a:lnTo>
                  <a:pt x="5764940" y="0"/>
                </a:lnTo>
                <a:lnTo>
                  <a:pt x="5815640" y="0"/>
                </a:lnTo>
                <a:lnTo>
                  <a:pt x="5866340" y="0"/>
                </a:lnTo>
                <a:lnTo>
                  <a:pt x="5917041" y="0"/>
                </a:lnTo>
                <a:lnTo>
                  <a:pt x="5967741" y="0"/>
                </a:lnTo>
                <a:lnTo>
                  <a:pt x="6018441" y="0"/>
                </a:lnTo>
                <a:lnTo>
                  <a:pt x="6069142" y="0"/>
                </a:lnTo>
                <a:lnTo>
                  <a:pt x="6119842" y="0"/>
                </a:lnTo>
                <a:lnTo>
                  <a:pt x="6170542" y="0"/>
                </a:lnTo>
                <a:lnTo>
                  <a:pt x="6221242" y="0"/>
                </a:lnTo>
                <a:lnTo>
                  <a:pt x="6271943" y="0"/>
                </a:lnTo>
                <a:lnTo>
                  <a:pt x="6322643" y="0"/>
                </a:lnTo>
                <a:lnTo>
                  <a:pt x="6373343" y="0"/>
                </a:lnTo>
                <a:lnTo>
                  <a:pt x="6424043" y="0"/>
                </a:lnTo>
                <a:lnTo>
                  <a:pt x="6474744" y="0"/>
                </a:lnTo>
                <a:lnTo>
                  <a:pt x="6525444" y="0"/>
                </a:lnTo>
                <a:lnTo>
                  <a:pt x="6576144" y="0"/>
                </a:lnTo>
                <a:lnTo>
                  <a:pt x="6626844" y="0"/>
                </a:lnTo>
                <a:lnTo>
                  <a:pt x="6677545" y="0"/>
                </a:lnTo>
                <a:lnTo>
                  <a:pt x="6728245" y="0"/>
                </a:lnTo>
                <a:lnTo>
                  <a:pt x="6778945" y="0"/>
                </a:lnTo>
                <a:lnTo>
                  <a:pt x="6829646" y="0"/>
                </a:lnTo>
                <a:lnTo>
                  <a:pt x="6880346" y="0"/>
                </a:lnTo>
                <a:lnTo>
                  <a:pt x="6931046" y="0"/>
                </a:lnTo>
                <a:lnTo>
                  <a:pt x="6981746" y="0"/>
                </a:lnTo>
                <a:lnTo>
                  <a:pt x="7032447" y="0"/>
                </a:lnTo>
                <a:lnTo>
                  <a:pt x="7083147" y="0"/>
                </a:lnTo>
                <a:lnTo>
                  <a:pt x="7133847" y="0"/>
                </a:lnTo>
                <a:lnTo>
                  <a:pt x="7184547" y="0"/>
                </a:lnTo>
                <a:lnTo>
                  <a:pt x="7235248" y="0"/>
                </a:lnTo>
                <a:lnTo>
                  <a:pt x="7285948" y="0"/>
                </a:lnTo>
                <a:lnTo>
                  <a:pt x="7336648" y="0"/>
                </a:lnTo>
                <a:lnTo>
                  <a:pt x="7387349" y="0"/>
                </a:lnTo>
                <a:lnTo>
                  <a:pt x="7438049" y="0"/>
                </a:lnTo>
                <a:lnTo>
                  <a:pt x="7488749" y="0"/>
                </a:lnTo>
                <a:lnTo>
                  <a:pt x="7539449" y="0"/>
                </a:lnTo>
                <a:lnTo>
                  <a:pt x="7590150" y="0"/>
                </a:lnTo>
                <a:lnTo>
                  <a:pt x="7640850" y="0"/>
                </a:lnTo>
                <a:lnTo>
                  <a:pt x="7691550" y="0"/>
                </a:lnTo>
                <a:lnTo>
                  <a:pt x="7742250" y="0"/>
                </a:lnTo>
                <a:lnTo>
                  <a:pt x="7792951" y="0"/>
                </a:lnTo>
                <a:lnTo>
                  <a:pt x="7843651" y="0"/>
                </a:lnTo>
                <a:lnTo>
                  <a:pt x="7894351" y="0"/>
                </a:lnTo>
                <a:lnTo>
                  <a:pt x="7945051" y="0"/>
                </a:lnTo>
                <a:lnTo>
                  <a:pt x="7995752" y="0"/>
                </a:lnTo>
                <a:lnTo>
                  <a:pt x="8046452" y="0"/>
                </a:lnTo>
                <a:lnTo>
                  <a:pt x="8097152" y="0"/>
                </a:lnTo>
                <a:lnTo>
                  <a:pt x="8147853" y="0"/>
                </a:lnTo>
                <a:lnTo>
                  <a:pt x="8198553" y="0"/>
                </a:lnTo>
                <a:lnTo>
                  <a:pt x="8249253" y="0"/>
                </a:lnTo>
                <a:lnTo>
                  <a:pt x="8299953" y="0"/>
                </a:lnTo>
                <a:lnTo>
                  <a:pt x="8350654" y="0"/>
                </a:lnTo>
                <a:lnTo>
                  <a:pt x="8401354" y="0"/>
                </a:lnTo>
                <a:lnTo>
                  <a:pt x="8452054" y="0"/>
                </a:lnTo>
                <a:lnTo>
                  <a:pt x="8502755" y="0"/>
                </a:lnTo>
                <a:lnTo>
                  <a:pt x="8553455" y="0"/>
                </a:lnTo>
                <a:lnTo>
                  <a:pt x="8604155" y="0"/>
                </a:lnTo>
                <a:lnTo>
                  <a:pt x="8654855" y="0"/>
                </a:lnTo>
                <a:lnTo>
                  <a:pt x="8705556" y="0"/>
                </a:lnTo>
                <a:lnTo>
                  <a:pt x="8756256" y="0"/>
                </a:lnTo>
                <a:lnTo>
                  <a:pt x="8806956" y="0"/>
                </a:lnTo>
                <a:lnTo>
                  <a:pt x="8857656" y="0"/>
                </a:lnTo>
                <a:lnTo>
                  <a:pt x="8908357" y="0"/>
                </a:lnTo>
                <a:lnTo>
                  <a:pt x="8959057" y="0"/>
                </a:lnTo>
                <a:lnTo>
                  <a:pt x="9018291" y="2345"/>
                </a:lnTo>
                <a:lnTo>
                  <a:pt x="9075467" y="9204"/>
                </a:lnTo>
                <a:lnTo>
                  <a:pt x="9130188" y="20308"/>
                </a:lnTo>
                <a:lnTo>
                  <a:pt x="9182057" y="35391"/>
                </a:lnTo>
                <a:lnTo>
                  <a:pt x="9230677" y="54186"/>
                </a:lnTo>
                <a:lnTo>
                  <a:pt x="9275650" y="76426"/>
                </a:lnTo>
                <a:lnTo>
                  <a:pt x="9316579" y="101842"/>
                </a:lnTo>
                <a:lnTo>
                  <a:pt x="9353067" y="130169"/>
                </a:lnTo>
                <a:lnTo>
                  <a:pt x="9384716" y="161139"/>
                </a:lnTo>
                <a:lnTo>
                  <a:pt x="9411130" y="194484"/>
                </a:lnTo>
                <a:lnTo>
                  <a:pt x="9431910" y="229938"/>
                </a:lnTo>
                <a:lnTo>
                  <a:pt x="9446660" y="267234"/>
                </a:lnTo>
                <a:lnTo>
                  <a:pt x="10311321" y="1950918"/>
                </a:lnTo>
                <a:lnTo>
                  <a:pt x="9446660" y="3709066"/>
                </a:lnTo>
                <a:lnTo>
                  <a:pt x="9431910" y="3746362"/>
                </a:lnTo>
                <a:lnTo>
                  <a:pt x="9411130" y="3781816"/>
                </a:lnTo>
                <a:lnTo>
                  <a:pt x="9384716" y="3815162"/>
                </a:lnTo>
                <a:lnTo>
                  <a:pt x="9353067" y="3846132"/>
                </a:lnTo>
                <a:lnTo>
                  <a:pt x="9316579" y="3874458"/>
                </a:lnTo>
                <a:lnTo>
                  <a:pt x="9275650" y="3899875"/>
                </a:lnTo>
                <a:lnTo>
                  <a:pt x="9230677" y="3922114"/>
                </a:lnTo>
                <a:lnTo>
                  <a:pt x="9182057" y="3940909"/>
                </a:lnTo>
                <a:lnTo>
                  <a:pt x="9130188" y="3955992"/>
                </a:lnTo>
                <a:lnTo>
                  <a:pt x="9075467" y="3967097"/>
                </a:lnTo>
                <a:lnTo>
                  <a:pt x="9018291" y="3973955"/>
                </a:lnTo>
                <a:lnTo>
                  <a:pt x="8959057" y="3976301"/>
                </a:lnTo>
                <a:lnTo>
                  <a:pt x="458805" y="3976301"/>
                </a:lnTo>
                <a:lnTo>
                  <a:pt x="401328" y="3974049"/>
                </a:lnTo>
                <a:lnTo>
                  <a:pt x="346839" y="3967462"/>
                </a:lnTo>
                <a:lnTo>
                  <a:pt x="295540" y="3956789"/>
                </a:lnTo>
                <a:lnTo>
                  <a:pt x="247636" y="3942283"/>
                </a:lnTo>
                <a:lnTo>
                  <a:pt x="203330" y="3924194"/>
                </a:lnTo>
                <a:lnTo>
                  <a:pt x="162824" y="3902774"/>
                </a:lnTo>
                <a:lnTo>
                  <a:pt x="126322" y="3878273"/>
                </a:lnTo>
                <a:lnTo>
                  <a:pt x="94028" y="3850944"/>
                </a:lnTo>
                <a:lnTo>
                  <a:pt x="66144" y="3821036"/>
                </a:lnTo>
                <a:lnTo>
                  <a:pt x="42874" y="3788801"/>
                </a:lnTo>
                <a:lnTo>
                  <a:pt x="24421" y="3754491"/>
                </a:lnTo>
                <a:lnTo>
                  <a:pt x="10989" y="3718355"/>
                </a:lnTo>
                <a:lnTo>
                  <a:pt x="2781" y="3680647"/>
                </a:lnTo>
                <a:lnTo>
                  <a:pt x="0" y="3641615"/>
                </a:lnTo>
                <a:lnTo>
                  <a:pt x="0" y="317351"/>
                </a:lnTo>
                <a:lnTo>
                  <a:pt x="2075" y="275660"/>
                </a:lnTo>
                <a:lnTo>
                  <a:pt x="8382" y="236047"/>
                </a:lnTo>
                <a:lnTo>
                  <a:pt x="19036" y="198730"/>
                </a:lnTo>
                <a:lnTo>
                  <a:pt x="53863" y="131859"/>
                </a:lnTo>
                <a:lnTo>
                  <a:pt x="107500" y="76799"/>
                </a:lnTo>
                <a:lnTo>
                  <a:pt x="141668" y="54245"/>
                </a:lnTo>
                <a:lnTo>
                  <a:pt x="180891" y="35301"/>
                </a:lnTo>
                <a:lnTo>
                  <a:pt x="225290" y="20186"/>
                </a:lnTo>
                <a:lnTo>
                  <a:pt x="274981" y="9118"/>
                </a:lnTo>
                <a:lnTo>
                  <a:pt x="330082" y="2317"/>
                </a:lnTo>
                <a:lnTo>
                  <a:pt x="390712" y="1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89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89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62113" y="5127189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8661" y="1514079"/>
            <a:ext cx="2580005" cy="437515"/>
          </a:xfrm>
          <a:custGeom>
            <a:avLst/>
            <a:gdLst/>
            <a:ahLst/>
            <a:cxnLst/>
            <a:rect l="l" t="t" r="r" b="b"/>
            <a:pathLst>
              <a:path w="2580004" h="437514">
                <a:moveTo>
                  <a:pt x="2579485" y="0"/>
                </a:moveTo>
                <a:lnTo>
                  <a:pt x="0" y="0"/>
                </a:lnTo>
                <a:lnTo>
                  <a:pt x="0" y="437068"/>
                </a:lnTo>
                <a:lnTo>
                  <a:pt x="2579485" y="437068"/>
                </a:lnTo>
                <a:lnTo>
                  <a:pt x="2579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497579"/>
            <a:chOff x="2109158" y="1928324"/>
            <a:chExt cx="7052309" cy="3497579"/>
          </a:xfrm>
        </p:grpSpPr>
        <p:sp>
          <p:nvSpPr>
            <p:cNvPr id="17" name="object 17"/>
            <p:cNvSpPr/>
            <p:nvPr/>
          </p:nvSpPr>
          <p:spPr>
            <a:xfrm>
              <a:off x="7680659" y="5169498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9709" y="2561982"/>
            <a:ext cx="1933028" cy="29577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66275" y="2490722"/>
            <a:ext cx="4159250" cy="2067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second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intercostal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space,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mid-clavicular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line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(MCL)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400" dirty="0">
                <a:latin typeface="Arial MT"/>
                <a:cs typeface="Arial MT"/>
              </a:rPr>
              <a:t>or</a:t>
            </a:r>
            <a:endParaRPr sz="2400">
              <a:latin typeface="Arial MT"/>
              <a:cs typeface="Arial MT"/>
            </a:endParaRPr>
          </a:p>
          <a:p>
            <a:pPr marL="12700" marR="496570">
              <a:lnSpc>
                <a:spcPts val="2800"/>
              </a:lnSpc>
              <a:spcBef>
                <a:spcPts val="1080"/>
              </a:spcBef>
            </a:pP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fifth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intercostal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space,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anterior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axillary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line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(AAL)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130" y="1669441"/>
            <a:ext cx="5430520" cy="7124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spc="-5" dirty="0">
                <a:latin typeface="Arial MT"/>
                <a:cs typeface="Arial MT"/>
              </a:rPr>
              <a:t>There </a:t>
            </a:r>
            <a:r>
              <a:rPr sz="2400" dirty="0">
                <a:latin typeface="Arial MT"/>
                <a:cs typeface="Arial MT"/>
              </a:rPr>
              <a:t>are </a:t>
            </a:r>
            <a:r>
              <a:rPr sz="2400" spc="-5" dirty="0">
                <a:latin typeface="Arial MT"/>
                <a:cs typeface="Arial MT"/>
              </a:rPr>
              <a:t>two sites to </a:t>
            </a:r>
            <a:r>
              <a:rPr sz="2400" dirty="0">
                <a:latin typeface="Arial MT"/>
                <a:cs typeface="Arial MT"/>
              </a:rPr>
              <a:t>choose, </a:t>
            </a:r>
            <a:r>
              <a:rPr sz="2400" spc="-5" dirty="0">
                <a:latin typeface="Arial MT"/>
                <a:cs typeface="Arial MT"/>
              </a:rPr>
              <a:t>neither </a:t>
            </a:r>
            <a:r>
              <a:rPr sz="2400" dirty="0">
                <a:latin typeface="Arial MT"/>
                <a:cs typeface="Arial MT"/>
              </a:rPr>
              <a:t>is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better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than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other.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Use </a:t>
            </a:r>
            <a:r>
              <a:rPr sz="2400" spc="-5" dirty="0">
                <a:latin typeface="Arial MT"/>
                <a:cs typeface="Arial MT"/>
              </a:rPr>
              <a:t>either: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4714" y="813154"/>
            <a:ext cx="4902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NDC</a:t>
            </a:r>
            <a:r>
              <a:rPr sz="3600" spc="-30" dirty="0"/>
              <a:t> </a:t>
            </a:r>
            <a:r>
              <a:rPr sz="3600" spc="-5" dirty="0">
                <a:solidFill>
                  <a:srgbClr val="921928"/>
                </a:solidFill>
              </a:rPr>
              <a:t>SITE</a:t>
            </a:r>
            <a:r>
              <a:rPr sz="3600" spc="-3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SELECTION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0557" y="2586194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4" h="474344">
                <a:moveTo>
                  <a:pt x="237101" y="0"/>
                </a:moveTo>
                <a:lnTo>
                  <a:pt x="191816" y="4340"/>
                </a:lnTo>
                <a:lnTo>
                  <a:pt x="147879" y="17361"/>
                </a:lnTo>
                <a:lnTo>
                  <a:pt x="106639" y="39063"/>
                </a:lnTo>
                <a:lnTo>
                  <a:pt x="69445" y="69445"/>
                </a:lnTo>
                <a:lnTo>
                  <a:pt x="39063" y="106640"/>
                </a:lnTo>
                <a:lnTo>
                  <a:pt x="17361" y="147879"/>
                </a:lnTo>
                <a:lnTo>
                  <a:pt x="4340" y="191816"/>
                </a:lnTo>
                <a:lnTo>
                  <a:pt x="0" y="237101"/>
                </a:lnTo>
                <a:lnTo>
                  <a:pt x="4340" y="282385"/>
                </a:lnTo>
                <a:lnTo>
                  <a:pt x="17361" y="326322"/>
                </a:lnTo>
                <a:lnTo>
                  <a:pt x="39063" y="367561"/>
                </a:lnTo>
                <a:lnTo>
                  <a:pt x="69445" y="404756"/>
                </a:lnTo>
                <a:lnTo>
                  <a:pt x="106639" y="435138"/>
                </a:lnTo>
                <a:lnTo>
                  <a:pt x="147879" y="456840"/>
                </a:lnTo>
                <a:lnTo>
                  <a:pt x="191816" y="469861"/>
                </a:lnTo>
                <a:lnTo>
                  <a:pt x="237101" y="474202"/>
                </a:lnTo>
                <a:lnTo>
                  <a:pt x="282385" y="469861"/>
                </a:lnTo>
                <a:lnTo>
                  <a:pt x="326322" y="456840"/>
                </a:lnTo>
                <a:lnTo>
                  <a:pt x="367561" y="435138"/>
                </a:lnTo>
                <a:lnTo>
                  <a:pt x="404756" y="404756"/>
                </a:lnTo>
                <a:lnTo>
                  <a:pt x="435139" y="367561"/>
                </a:lnTo>
                <a:lnTo>
                  <a:pt x="456840" y="326322"/>
                </a:lnTo>
                <a:lnTo>
                  <a:pt x="469862" y="282385"/>
                </a:lnTo>
                <a:lnTo>
                  <a:pt x="474202" y="237101"/>
                </a:lnTo>
                <a:lnTo>
                  <a:pt x="469862" y="191816"/>
                </a:lnTo>
                <a:lnTo>
                  <a:pt x="456840" y="147879"/>
                </a:lnTo>
                <a:lnTo>
                  <a:pt x="435139" y="106640"/>
                </a:lnTo>
                <a:lnTo>
                  <a:pt x="404756" y="69445"/>
                </a:lnTo>
                <a:lnTo>
                  <a:pt x="367561" y="39063"/>
                </a:lnTo>
                <a:lnTo>
                  <a:pt x="326322" y="17361"/>
                </a:lnTo>
                <a:lnTo>
                  <a:pt x="282385" y="4340"/>
                </a:lnTo>
                <a:lnTo>
                  <a:pt x="237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4899" y="259601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0557" y="3915459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4" h="474345">
                <a:moveTo>
                  <a:pt x="237101" y="0"/>
                </a:moveTo>
                <a:lnTo>
                  <a:pt x="191816" y="4340"/>
                </a:lnTo>
                <a:lnTo>
                  <a:pt x="147879" y="17361"/>
                </a:lnTo>
                <a:lnTo>
                  <a:pt x="106639" y="39062"/>
                </a:lnTo>
                <a:lnTo>
                  <a:pt x="69445" y="69444"/>
                </a:lnTo>
                <a:lnTo>
                  <a:pt x="39063" y="106639"/>
                </a:lnTo>
                <a:lnTo>
                  <a:pt x="17361" y="147878"/>
                </a:lnTo>
                <a:lnTo>
                  <a:pt x="4340" y="191815"/>
                </a:lnTo>
                <a:lnTo>
                  <a:pt x="0" y="237100"/>
                </a:lnTo>
                <a:lnTo>
                  <a:pt x="4340" y="282385"/>
                </a:lnTo>
                <a:lnTo>
                  <a:pt x="17361" y="326321"/>
                </a:lnTo>
                <a:lnTo>
                  <a:pt x="39063" y="367561"/>
                </a:lnTo>
                <a:lnTo>
                  <a:pt x="69445" y="404756"/>
                </a:lnTo>
                <a:lnTo>
                  <a:pt x="106639" y="435138"/>
                </a:lnTo>
                <a:lnTo>
                  <a:pt x="147879" y="456840"/>
                </a:lnTo>
                <a:lnTo>
                  <a:pt x="191816" y="469861"/>
                </a:lnTo>
                <a:lnTo>
                  <a:pt x="237101" y="474201"/>
                </a:lnTo>
                <a:lnTo>
                  <a:pt x="282385" y="469861"/>
                </a:lnTo>
                <a:lnTo>
                  <a:pt x="326322" y="456840"/>
                </a:lnTo>
                <a:lnTo>
                  <a:pt x="367561" y="435138"/>
                </a:lnTo>
                <a:lnTo>
                  <a:pt x="404756" y="404756"/>
                </a:lnTo>
                <a:lnTo>
                  <a:pt x="435139" y="367561"/>
                </a:lnTo>
                <a:lnTo>
                  <a:pt x="456840" y="326321"/>
                </a:lnTo>
                <a:lnTo>
                  <a:pt x="469862" y="282385"/>
                </a:lnTo>
                <a:lnTo>
                  <a:pt x="474202" y="237100"/>
                </a:lnTo>
                <a:lnTo>
                  <a:pt x="469862" y="191815"/>
                </a:lnTo>
                <a:lnTo>
                  <a:pt x="456840" y="147878"/>
                </a:lnTo>
                <a:lnTo>
                  <a:pt x="435139" y="106639"/>
                </a:lnTo>
                <a:lnTo>
                  <a:pt x="404756" y="69444"/>
                </a:lnTo>
                <a:lnTo>
                  <a:pt x="367561" y="39062"/>
                </a:lnTo>
                <a:lnTo>
                  <a:pt x="326322" y="17361"/>
                </a:lnTo>
                <a:lnTo>
                  <a:pt x="282385" y="4340"/>
                </a:lnTo>
                <a:lnTo>
                  <a:pt x="237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4899" y="392528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8630" y="5010761"/>
            <a:ext cx="10738485" cy="817244"/>
            <a:chOff x="618630" y="5010761"/>
            <a:chExt cx="10738485" cy="817244"/>
          </a:xfrm>
        </p:grpSpPr>
        <p:sp>
          <p:nvSpPr>
            <p:cNvPr id="13" name="object 13"/>
            <p:cNvSpPr/>
            <p:nvPr/>
          </p:nvSpPr>
          <p:spPr>
            <a:xfrm>
              <a:off x="618630" y="5010761"/>
              <a:ext cx="10738485" cy="817244"/>
            </a:xfrm>
            <a:custGeom>
              <a:avLst/>
              <a:gdLst/>
              <a:ahLst/>
              <a:cxnLst/>
              <a:rect l="l" t="t" r="r" b="b"/>
              <a:pathLst>
                <a:path w="10738485" h="817245">
                  <a:moveTo>
                    <a:pt x="10644581" y="0"/>
                  </a:moveTo>
                  <a:lnTo>
                    <a:pt x="93776" y="0"/>
                  </a:lnTo>
                  <a:lnTo>
                    <a:pt x="57274" y="7369"/>
                  </a:lnTo>
                  <a:lnTo>
                    <a:pt x="27466" y="27466"/>
                  </a:lnTo>
                  <a:lnTo>
                    <a:pt x="7369" y="57274"/>
                  </a:lnTo>
                  <a:lnTo>
                    <a:pt x="0" y="93776"/>
                  </a:lnTo>
                  <a:lnTo>
                    <a:pt x="0" y="723019"/>
                  </a:lnTo>
                  <a:lnTo>
                    <a:pt x="7369" y="759521"/>
                  </a:lnTo>
                  <a:lnTo>
                    <a:pt x="27466" y="789329"/>
                  </a:lnTo>
                  <a:lnTo>
                    <a:pt x="57274" y="809426"/>
                  </a:lnTo>
                  <a:lnTo>
                    <a:pt x="93776" y="816795"/>
                  </a:lnTo>
                  <a:lnTo>
                    <a:pt x="10644581" y="816795"/>
                  </a:lnTo>
                  <a:lnTo>
                    <a:pt x="10681082" y="809426"/>
                  </a:lnTo>
                  <a:lnTo>
                    <a:pt x="10710890" y="789329"/>
                  </a:lnTo>
                  <a:lnTo>
                    <a:pt x="10730987" y="759521"/>
                  </a:lnTo>
                  <a:lnTo>
                    <a:pt x="10738356" y="723019"/>
                  </a:lnTo>
                  <a:lnTo>
                    <a:pt x="10738356" y="93776"/>
                  </a:lnTo>
                  <a:lnTo>
                    <a:pt x="10730987" y="57274"/>
                  </a:lnTo>
                  <a:lnTo>
                    <a:pt x="10710890" y="27466"/>
                  </a:lnTo>
                  <a:lnTo>
                    <a:pt x="10681082" y="7369"/>
                  </a:lnTo>
                  <a:lnTo>
                    <a:pt x="10644581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012" y="5150925"/>
              <a:ext cx="600930" cy="52316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566274" y="5222714"/>
            <a:ext cx="7866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NEVER</a:t>
            </a: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insert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dirty="0">
                <a:latin typeface="Arial MT"/>
                <a:cs typeface="Arial MT"/>
              </a:rPr>
              <a:t> needle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medial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nipple line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 MCL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insertion.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3604" y="1536105"/>
            <a:ext cx="4319802" cy="337317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991508" y="6014211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38343" y="6027977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42000" y="6027977"/>
            <a:ext cx="81597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453114" y="6062976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60000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20000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8" y="537793"/>
                </a:lnTo>
                <a:lnTo>
                  <a:pt x="693640" y="495468"/>
                </a:lnTo>
                <a:lnTo>
                  <a:pt x="708285" y="451323"/>
                </a:lnTo>
                <a:lnTo>
                  <a:pt x="717072" y="405964"/>
                </a:lnTo>
                <a:lnTo>
                  <a:pt x="720001" y="360000"/>
                </a:lnTo>
                <a:lnTo>
                  <a:pt x="717072" y="314035"/>
                </a:lnTo>
                <a:lnTo>
                  <a:pt x="708285" y="268676"/>
                </a:lnTo>
                <a:lnTo>
                  <a:pt x="693640" y="224531"/>
                </a:lnTo>
                <a:lnTo>
                  <a:pt x="673138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89194" y="6177583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98772" y="820348"/>
            <a:ext cx="7874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POSITION</a:t>
            </a:r>
            <a:r>
              <a:rPr sz="3600" spc="-145" dirty="0"/>
              <a:t> </a:t>
            </a:r>
            <a:r>
              <a:rPr sz="3600" spc="-5" dirty="0"/>
              <a:t>AFTER</a:t>
            </a:r>
            <a:r>
              <a:rPr sz="3600" spc="-10" dirty="0"/>
              <a:t> </a:t>
            </a:r>
            <a:r>
              <a:rPr sz="3600" spc="-5" dirty="0">
                <a:solidFill>
                  <a:srgbClr val="921928"/>
                </a:solidFill>
              </a:rPr>
              <a:t>NDC</a:t>
            </a:r>
            <a:r>
              <a:rPr sz="3600" spc="-10" dirty="0">
                <a:solidFill>
                  <a:srgbClr val="921928"/>
                </a:solidFill>
              </a:rPr>
              <a:t> </a:t>
            </a:r>
            <a:r>
              <a:rPr sz="3600" spc="-35" dirty="0"/>
              <a:t>TREATMENT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4466" y="1586290"/>
            <a:ext cx="4196234" cy="320888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298" y="1696765"/>
            <a:ext cx="5815379" cy="17580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62127" y="1593030"/>
            <a:ext cx="9516745" cy="29254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828030" marR="5080">
              <a:lnSpc>
                <a:spcPts val="2400"/>
              </a:lnSpc>
              <a:spcBef>
                <a:spcPts val="280"/>
              </a:spcBef>
            </a:pPr>
            <a:r>
              <a:rPr sz="2100" spc="-5" dirty="0">
                <a:latin typeface="Arial MT"/>
                <a:cs typeface="Arial MT"/>
              </a:rPr>
              <a:t>If the casualty </a:t>
            </a:r>
            <a:r>
              <a:rPr sz="2100" dirty="0">
                <a:latin typeface="Arial MT"/>
                <a:cs typeface="Arial MT"/>
              </a:rPr>
              <a:t>is </a:t>
            </a:r>
            <a:r>
              <a:rPr sz="2100" b="1" spc="-5" dirty="0">
                <a:latin typeface="Arial"/>
                <a:cs typeface="Arial"/>
              </a:rPr>
              <a:t>CONSCIOUS</a:t>
            </a:r>
            <a:r>
              <a:rPr sz="2100" spc="-5" dirty="0">
                <a:latin typeface="Arial MT"/>
                <a:cs typeface="Arial MT"/>
              </a:rPr>
              <a:t>,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allow </a:t>
            </a:r>
            <a:r>
              <a:rPr sz="2100" spc="-5" dirty="0">
                <a:latin typeface="Arial MT"/>
                <a:cs typeface="Arial MT"/>
              </a:rPr>
              <a:t>the casualty to </a:t>
            </a:r>
            <a:r>
              <a:rPr sz="2100" dirty="0">
                <a:latin typeface="Arial MT"/>
                <a:cs typeface="Arial MT"/>
              </a:rPr>
              <a:t>adopt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SITTING</a:t>
            </a:r>
            <a:r>
              <a:rPr sz="21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POSITION</a:t>
            </a:r>
            <a:r>
              <a:rPr sz="21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dirty="0">
                <a:latin typeface="Arial MT"/>
                <a:cs typeface="Arial MT"/>
              </a:rPr>
              <a:t>to</a:t>
            </a:r>
            <a:r>
              <a:rPr sz="2100" spc="-5" dirty="0">
                <a:latin typeface="Arial MT"/>
                <a:cs typeface="Arial MT"/>
              </a:rPr>
              <a:t> help</a:t>
            </a:r>
            <a:endParaRPr sz="2100">
              <a:latin typeface="Arial MT"/>
              <a:cs typeface="Arial MT"/>
            </a:endParaRPr>
          </a:p>
          <a:p>
            <a:pPr marL="5828030" marR="226695">
              <a:lnSpc>
                <a:spcPts val="2400"/>
              </a:lnSpc>
            </a:pPr>
            <a:r>
              <a:rPr sz="2100" dirty="0">
                <a:latin typeface="Arial MT"/>
                <a:cs typeface="Arial MT"/>
              </a:rPr>
              <a:t>keep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dirty="0">
                <a:latin typeface="Arial MT"/>
                <a:cs typeface="Arial MT"/>
              </a:rPr>
              <a:t>airway clear as a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result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of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maxillofacial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trauma.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Arial MT"/>
              <a:cs typeface="Arial MT"/>
            </a:endParaRPr>
          </a:p>
          <a:p>
            <a:pPr marL="12700" marR="4278630">
              <a:lnSpc>
                <a:spcPts val="2400"/>
              </a:lnSpc>
            </a:pPr>
            <a:r>
              <a:rPr sz="2100" spc="-5" dirty="0">
                <a:latin typeface="Arial MT"/>
                <a:cs typeface="Arial MT"/>
              </a:rPr>
              <a:t>If the casualty </a:t>
            </a:r>
            <a:r>
              <a:rPr sz="2100" dirty="0">
                <a:latin typeface="Arial MT"/>
                <a:cs typeface="Arial MT"/>
              </a:rPr>
              <a:t>is </a:t>
            </a:r>
            <a:r>
              <a:rPr sz="2100" b="1" spc="-5" dirty="0">
                <a:latin typeface="Arial"/>
                <a:cs typeface="Arial"/>
              </a:rPr>
              <a:t>UNCONSCIOUS</a:t>
            </a:r>
            <a:r>
              <a:rPr sz="2100" spc="-5" dirty="0">
                <a:latin typeface="Arial MT"/>
                <a:cs typeface="Arial MT"/>
              </a:rPr>
              <a:t>, </a:t>
            </a:r>
            <a:r>
              <a:rPr sz="2100" dirty="0">
                <a:latin typeface="Arial MT"/>
                <a:cs typeface="Arial MT"/>
              </a:rPr>
              <a:t>place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casualty </a:t>
            </a:r>
            <a:r>
              <a:rPr sz="2100" dirty="0">
                <a:latin typeface="Arial MT"/>
                <a:cs typeface="Arial MT"/>
              </a:rPr>
              <a:t>in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SUPINE </a:t>
            </a:r>
            <a:r>
              <a:rPr sz="2100" dirty="0">
                <a:latin typeface="Arial MT"/>
                <a:cs typeface="Arial MT"/>
              </a:rPr>
              <a:t>or </a:t>
            </a:r>
            <a:r>
              <a:rPr sz="2100" b="1" spc="-15" dirty="0">
                <a:solidFill>
                  <a:srgbClr val="921928"/>
                </a:solidFill>
                <a:latin typeface="Arial"/>
                <a:cs typeface="Arial"/>
              </a:rPr>
              <a:t>RECOVERY </a:t>
            </a:r>
            <a:r>
              <a:rPr sz="21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POSITION</a:t>
            </a:r>
            <a:r>
              <a:rPr sz="21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spc="-5" dirty="0">
                <a:latin typeface="Arial MT"/>
                <a:cs typeface="Arial MT"/>
              </a:rPr>
              <a:t>with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the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b="1" dirty="0">
                <a:solidFill>
                  <a:srgbClr val="921928"/>
                </a:solidFill>
                <a:latin typeface="Arial"/>
                <a:cs typeface="Arial"/>
              </a:rPr>
              <a:t>injured</a:t>
            </a: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 side</a:t>
            </a:r>
            <a:r>
              <a:rPr sz="21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921928"/>
                </a:solidFill>
                <a:latin typeface="Arial"/>
                <a:cs typeface="Arial"/>
              </a:rPr>
              <a:t>down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7788" y="4974804"/>
            <a:ext cx="11275695" cy="937260"/>
            <a:chOff x="497788" y="4974804"/>
            <a:chExt cx="11275695" cy="937260"/>
          </a:xfrm>
        </p:grpSpPr>
        <p:sp>
          <p:nvSpPr>
            <p:cNvPr id="11" name="object 11"/>
            <p:cNvSpPr/>
            <p:nvPr/>
          </p:nvSpPr>
          <p:spPr>
            <a:xfrm>
              <a:off x="497788" y="4974804"/>
              <a:ext cx="11275695" cy="937260"/>
            </a:xfrm>
            <a:custGeom>
              <a:avLst/>
              <a:gdLst/>
              <a:ahLst/>
              <a:cxnLst/>
              <a:rect l="l" t="t" r="r" b="b"/>
              <a:pathLst>
                <a:path w="11275695" h="937260">
                  <a:moveTo>
                    <a:pt x="11168126" y="0"/>
                  </a:moveTo>
                  <a:lnTo>
                    <a:pt x="107541" y="0"/>
                  </a:lnTo>
                  <a:lnTo>
                    <a:pt x="65681" y="8450"/>
                  </a:lnTo>
                  <a:lnTo>
                    <a:pt x="31498" y="31497"/>
                  </a:lnTo>
                  <a:lnTo>
                    <a:pt x="8451" y="65680"/>
                  </a:lnTo>
                  <a:lnTo>
                    <a:pt x="0" y="107541"/>
                  </a:lnTo>
                  <a:lnTo>
                    <a:pt x="0" y="829151"/>
                  </a:lnTo>
                  <a:lnTo>
                    <a:pt x="8451" y="871011"/>
                  </a:lnTo>
                  <a:lnTo>
                    <a:pt x="31498" y="905195"/>
                  </a:lnTo>
                  <a:lnTo>
                    <a:pt x="65681" y="928242"/>
                  </a:lnTo>
                  <a:lnTo>
                    <a:pt x="107541" y="936693"/>
                  </a:lnTo>
                  <a:lnTo>
                    <a:pt x="11168126" y="936693"/>
                  </a:lnTo>
                  <a:lnTo>
                    <a:pt x="11209986" y="928242"/>
                  </a:lnTo>
                  <a:lnTo>
                    <a:pt x="11244170" y="905195"/>
                  </a:lnTo>
                  <a:lnTo>
                    <a:pt x="11267217" y="871011"/>
                  </a:lnTo>
                  <a:lnTo>
                    <a:pt x="11275668" y="829151"/>
                  </a:lnTo>
                  <a:lnTo>
                    <a:pt x="11275668" y="107541"/>
                  </a:lnTo>
                  <a:lnTo>
                    <a:pt x="11267217" y="65680"/>
                  </a:lnTo>
                  <a:lnTo>
                    <a:pt x="11244170" y="31497"/>
                  </a:lnTo>
                  <a:lnTo>
                    <a:pt x="11209986" y="8450"/>
                  </a:lnTo>
                  <a:lnTo>
                    <a:pt x="11168126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194" y="5178668"/>
              <a:ext cx="600930" cy="52316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45432" y="5178514"/>
            <a:ext cx="7981950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20"/>
              </a:lnSpc>
              <a:spcBef>
                <a:spcPts val="100"/>
              </a:spcBef>
            </a:pP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EXCESSIVE</a:t>
            </a:r>
            <a:r>
              <a:rPr sz="17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921928"/>
                </a:solidFill>
                <a:latin typeface="Arial"/>
                <a:cs typeface="Arial"/>
              </a:rPr>
              <a:t>MOVEMENT</a:t>
            </a:r>
            <a:r>
              <a:rPr sz="17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dirty="0">
                <a:latin typeface="Arial MT"/>
                <a:cs typeface="Arial MT"/>
              </a:rPr>
              <a:t>may cause </a:t>
            </a:r>
            <a:r>
              <a:rPr sz="1700" spc="-5" dirty="0">
                <a:latin typeface="Arial MT"/>
                <a:cs typeface="Arial MT"/>
              </a:rPr>
              <a:t>the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NDC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to</a:t>
            </a:r>
            <a:r>
              <a:rPr sz="1700" dirty="0">
                <a:latin typeface="Arial MT"/>
                <a:cs typeface="Arial MT"/>
              </a:rPr>
              <a:t> become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dislodged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or</a:t>
            </a:r>
            <a:r>
              <a:rPr sz="1700" spc="-5" dirty="0">
                <a:latin typeface="Arial MT"/>
                <a:cs typeface="Arial MT"/>
              </a:rPr>
              <a:t> obstructed,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ts val="2020"/>
              </a:lnSpc>
            </a:pPr>
            <a:r>
              <a:rPr sz="1700" b="1" spc="-5" dirty="0">
                <a:latin typeface="Arial"/>
                <a:cs typeface="Arial"/>
              </a:rPr>
              <a:t>EXERCISE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CAUTION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WHILE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MOVING</a:t>
            </a:r>
            <a:r>
              <a:rPr sz="1700" b="1" spc="-30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YOUR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CASUALTY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86695" y="6560678"/>
            <a:ext cx="1949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latin typeface="Arial MT"/>
                <a:cs typeface="Arial MT"/>
              </a:rPr>
              <a:t>21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24131" y="760033"/>
            <a:ext cx="5744210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765810">
              <a:lnSpc>
                <a:spcPts val="2080"/>
              </a:lnSpc>
              <a:spcBef>
                <a:spcPts val="450"/>
              </a:spcBef>
            </a:pPr>
            <a:r>
              <a:rPr sz="2000" spc="10" dirty="0"/>
              <a:t>UNSUCCESSFUL </a:t>
            </a:r>
            <a:r>
              <a:rPr sz="2000" spc="-10" dirty="0"/>
              <a:t>TREATMENT </a:t>
            </a:r>
            <a:r>
              <a:rPr sz="2000" spc="5" dirty="0"/>
              <a:t>OR </a:t>
            </a:r>
            <a:r>
              <a:rPr sz="2000" spc="10" dirty="0"/>
              <a:t> RECURRENCE</a:t>
            </a:r>
            <a:r>
              <a:rPr sz="2000" spc="-20" dirty="0"/>
              <a:t> </a:t>
            </a:r>
            <a:r>
              <a:rPr sz="2000" spc="5" dirty="0"/>
              <a:t>OF</a:t>
            </a:r>
            <a:r>
              <a:rPr sz="2000" spc="-20" dirty="0"/>
              <a:t> </a:t>
            </a:r>
            <a:r>
              <a:rPr sz="2000" spc="5" dirty="0">
                <a:solidFill>
                  <a:srgbClr val="921928"/>
                </a:solidFill>
              </a:rPr>
              <a:t>TENSION</a:t>
            </a:r>
            <a:r>
              <a:rPr sz="2000" spc="-15" dirty="0">
                <a:solidFill>
                  <a:srgbClr val="921928"/>
                </a:solidFill>
              </a:rPr>
              <a:t> </a:t>
            </a:r>
            <a:r>
              <a:rPr sz="2000" spc="10" dirty="0">
                <a:solidFill>
                  <a:srgbClr val="921928"/>
                </a:solidFill>
              </a:rPr>
              <a:t>PNEUMOTHORAX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767127" y="2068346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38343" y="6068855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1273" y="2038220"/>
            <a:ext cx="5502910" cy="364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BURP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CHEST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SEAL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place</a:t>
            </a:r>
            <a:endParaRPr sz="2000">
              <a:latin typeface="Arial MT"/>
              <a:cs typeface="Arial MT"/>
            </a:endParaRPr>
          </a:p>
          <a:p>
            <a:pPr marL="12700" marR="231775">
              <a:lnSpc>
                <a:spcPts val="2300"/>
              </a:lnSpc>
              <a:spcBef>
                <a:spcPts val="1860"/>
              </a:spcBef>
            </a:pPr>
            <a:r>
              <a:rPr sz="2000" spc="-5" dirty="0">
                <a:latin typeface="Arial MT"/>
                <a:cs typeface="Arial MT"/>
              </a:rPr>
              <a:t>If tension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pneumothorax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initially</a:t>
            </a:r>
            <a:r>
              <a:rPr sz="2000" dirty="0">
                <a:latin typeface="Arial MT"/>
                <a:cs typeface="Arial MT"/>
              </a:rPr>
              <a:t> responds</a:t>
            </a:r>
            <a:r>
              <a:rPr sz="2000" spc="-5" dirty="0">
                <a:latin typeface="Arial MT"/>
                <a:cs typeface="Arial MT"/>
              </a:rPr>
              <a:t> to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NDC,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symptoms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later </a:t>
            </a:r>
            <a:r>
              <a:rPr sz="2000" b="1" spc="-5" dirty="0">
                <a:latin typeface="Arial"/>
                <a:cs typeface="Arial"/>
              </a:rPr>
              <a:t>recur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perform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second </a:t>
            </a:r>
            <a:r>
              <a:rPr sz="2000" b="1" dirty="0">
                <a:latin typeface="Arial"/>
                <a:cs typeface="Arial"/>
              </a:rPr>
              <a:t>NDC at </a:t>
            </a:r>
            <a:r>
              <a:rPr sz="2000" b="1" spc="-5" dirty="0">
                <a:latin typeface="Arial"/>
                <a:cs typeface="Arial"/>
              </a:rPr>
              <a:t>the </a:t>
            </a:r>
            <a:r>
              <a:rPr sz="2000" b="1" dirty="0">
                <a:latin typeface="Arial"/>
                <a:cs typeface="Arial"/>
              </a:rPr>
              <a:t>same </a:t>
            </a:r>
            <a:r>
              <a:rPr sz="2000" b="1" spc="-5" dirty="0">
                <a:latin typeface="Arial"/>
                <a:cs typeface="Arial"/>
              </a:rPr>
              <a:t>site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lateral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to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the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original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 NDC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50"/>
              </a:lnSpc>
              <a:spcBef>
                <a:spcPts val="1639"/>
              </a:spcBef>
            </a:pPr>
            <a:r>
              <a:rPr sz="2000" dirty="0">
                <a:latin typeface="Arial MT"/>
                <a:cs typeface="Arial MT"/>
              </a:rPr>
              <a:t>If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initial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NDC </a:t>
            </a:r>
            <a:r>
              <a:rPr sz="2000" b="1" u="heavy" spc="-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  <a:latin typeface="Arial"/>
                <a:cs typeface="Arial"/>
              </a:rPr>
              <a:t>does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u="heavy" spc="-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  <a:latin typeface="Arial"/>
                <a:cs typeface="Arial"/>
              </a:rPr>
              <a:t>not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result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spc="-5" dirty="0">
                <a:latin typeface="Arial MT"/>
                <a:cs typeface="Arial MT"/>
              </a:rPr>
              <a:t>improvement,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350"/>
              </a:lnSpc>
            </a:pPr>
            <a:r>
              <a:rPr sz="2000" b="1" spc="-5" dirty="0">
                <a:latin typeface="Arial"/>
                <a:cs typeface="Arial"/>
              </a:rPr>
              <a:t>perform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second </a:t>
            </a:r>
            <a:r>
              <a:rPr sz="2000" b="1" dirty="0">
                <a:latin typeface="Arial"/>
                <a:cs typeface="Arial"/>
              </a:rPr>
              <a:t>NDC </a:t>
            </a:r>
            <a:r>
              <a:rPr sz="2000" dirty="0">
                <a:latin typeface="Arial MT"/>
                <a:cs typeface="Arial MT"/>
              </a:rPr>
              <a:t>at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alternate</a:t>
            </a:r>
            <a:r>
              <a:rPr sz="2000" dirty="0">
                <a:latin typeface="Arial MT"/>
                <a:cs typeface="Arial MT"/>
              </a:rPr>
              <a:t> NDC </a:t>
            </a:r>
            <a:r>
              <a:rPr sz="2000" spc="-5" dirty="0">
                <a:latin typeface="Arial MT"/>
                <a:cs typeface="Arial MT"/>
              </a:rPr>
              <a:t>site.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860"/>
              </a:spcBef>
            </a:pPr>
            <a:r>
              <a:rPr sz="2000" dirty="0">
                <a:latin typeface="Arial MT"/>
                <a:cs typeface="Arial MT"/>
              </a:rPr>
              <a:t>If </a:t>
            </a:r>
            <a:r>
              <a:rPr sz="2000" b="1" dirty="0">
                <a:latin typeface="Arial"/>
                <a:cs typeface="Arial"/>
              </a:rPr>
              <a:t>no </a:t>
            </a:r>
            <a:r>
              <a:rPr sz="2000" b="1" spc="-5" dirty="0">
                <a:latin typeface="Arial"/>
                <a:cs typeface="Arial"/>
              </a:rPr>
              <a:t>improvement </a:t>
            </a:r>
            <a:r>
              <a:rPr sz="2000" dirty="0">
                <a:latin typeface="Arial MT"/>
                <a:cs typeface="Arial MT"/>
              </a:rPr>
              <a:t>is </a:t>
            </a:r>
            <a:r>
              <a:rPr sz="2000" spc="-5" dirty="0">
                <a:latin typeface="Arial MT"/>
                <a:cs typeface="Arial MT"/>
              </a:rPr>
              <a:t>noted with these </a:t>
            </a:r>
            <a:r>
              <a:rPr sz="2000" dirty="0">
                <a:latin typeface="Arial MT"/>
                <a:cs typeface="Arial MT"/>
              </a:rPr>
              <a:t> measures, </a:t>
            </a:r>
            <a:r>
              <a:rPr sz="2000" b="1" spc="-5" dirty="0">
                <a:latin typeface="Arial"/>
                <a:cs typeface="Arial"/>
              </a:rPr>
              <a:t>proceed with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</a:t>
            </a:r>
            <a:r>
              <a:rPr sz="2000" spc="-5" dirty="0">
                <a:latin typeface="Arial MT"/>
                <a:cs typeface="Arial MT"/>
              </a:rPr>
              <a:t>irculation </a:t>
            </a:r>
            <a:r>
              <a:rPr sz="2000" dirty="0">
                <a:latin typeface="Arial MT"/>
                <a:cs typeface="Arial MT"/>
              </a:rPr>
              <a:t>assessment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treatment following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b="1" dirty="0">
                <a:latin typeface="Arial"/>
                <a:cs typeface="Arial"/>
              </a:rPr>
              <a:t>MARCH </a:t>
            </a:r>
            <a:r>
              <a:rPr sz="2000" b="1" spc="-5" dirty="0">
                <a:latin typeface="Arial"/>
                <a:cs typeface="Arial"/>
              </a:rPr>
              <a:t>protocol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7127" y="2684147"/>
            <a:ext cx="114300" cy="1090295"/>
          </a:xfrm>
          <a:custGeom>
            <a:avLst/>
            <a:gdLst/>
            <a:ahLst/>
            <a:cxnLst/>
            <a:rect l="l" t="t" r="r" b="b"/>
            <a:pathLst>
              <a:path w="114300" h="1090295">
                <a:moveTo>
                  <a:pt x="0" y="1090013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90013"/>
                </a:lnTo>
                <a:lnTo>
                  <a:pt x="0" y="109001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7127" y="4081642"/>
            <a:ext cx="114300" cy="600075"/>
          </a:xfrm>
          <a:custGeom>
            <a:avLst/>
            <a:gdLst/>
            <a:ahLst/>
            <a:cxnLst/>
            <a:rect l="l" t="t" r="r" b="b"/>
            <a:pathLst>
              <a:path w="114300" h="600075">
                <a:moveTo>
                  <a:pt x="0" y="59953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99539"/>
                </a:lnTo>
                <a:lnTo>
                  <a:pt x="0" y="59953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7127" y="4924892"/>
            <a:ext cx="114300" cy="828040"/>
          </a:xfrm>
          <a:custGeom>
            <a:avLst/>
            <a:gdLst/>
            <a:ahLst/>
            <a:cxnLst/>
            <a:rect l="l" t="t" r="r" b="b"/>
            <a:pathLst>
              <a:path w="114300" h="828039">
                <a:moveTo>
                  <a:pt x="0" y="82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827999"/>
                </a:lnTo>
                <a:lnTo>
                  <a:pt x="0" y="827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1117" y="1702703"/>
            <a:ext cx="3906277" cy="245805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7696" y="4315686"/>
            <a:ext cx="3792599" cy="1576146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3690" y="975784"/>
            <a:ext cx="9551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NEEDLE DECOMPRESSION</a:t>
            </a:r>
            <a:r>
              <a:rPr sz="360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OF</a:t>
            </a:r>
            <a:r>
              <a:rPr sz="3600" spc="-1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THE</a:t>
            </a:r>
            <a:r>
              <a:rPr sz="3600" dirty="0">
                <a:solidFill>
                  <a:srgbClr val="FFFFFF"/>
                </a:solidFill>
              </a:rPr>
              <a:t> CHEST</a:t>
            </a:r>
            <a:endParaRPr sz="3600"/>
          </a:p>
        </p:txBody>
      </p:sp>
      <p:pic>
        <p:nvPicPr>
          <p:cNvPr id="5" name="8a. Needle Decompression of the Chest">
            <a:hlinkClick r:id="" action="ppaction://media"/>
            <a:extLst>
              <a:ext uri="{FF2B5EF4-FFF2-40B4-BE49-F238E27FC236}">
                <a16:creationId xmlns:a16="http://schemas.microsoft.com/office/drawing/2014/main" id="{AA9C84E8-8E5F-DF83-0D99-38ADB2FBD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928" y="1549824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91446" y="1785034"/>
            <a:ext cx="30092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(skill)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02017" y="3061116"/>
            <a:ext cx="663057" cy="6723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3235" y="3186767"/>
            <a:ext cx="5361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Needle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Decompression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Chest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(NDC)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87624" y="975784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1103" y="975784"/>
            <a:ext cx="951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FFFFFF"/>
                </a:solidFill>
              </a:rPr>
              <a:t>RESPIRATION</a:t>
            </a:r>
            <a:r>
              <a:rPr sz="360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MANAGEMENT HIGHLIGHTS</a:t>
            </a:r>
            <a:endParaRPr sz="3600"/>
          </a:p>
        </p:txBody>
      </p:sp>
      <p:pic>
        <p:nvPicPr>
          <p:cNvPr id="5" name="8b. Respiration Assessment &amp; Management in Tactical Field Care">
            <a:hlinkClick r:id="" action="ppaction://media"/>
            <a:extLst>
              <a:ext uri="{FF2B5EF4-FFF2-40B4-BE49-F238E27FC236}">
                <a16:creationId xmlns:a16="http://schemas.microsoft.com/office/drawing/2014/main" id="{825317CE-5E5A-866E-1EC9-305910E8F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403" y="1549824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0721" y="839522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SUMMA</a:t>
            </a:r>
            <a:r>
              <a:rPr sz="3600" spc="-135" dirty="0"/>
              <a:t>R</a:t>
            </a:r>
            <a:r>
              <a:rPr sz="3600" dirty="0"/>
              <a:t>Y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2629419" y="1739384"/>
            <a:ext cx="114300" cy="606425"/>
          </a:xfrm>
          <a:custGeom>
            <a:avLst/>
            <a:gdLst/>
            <a:ahLst/>
            <a:cxnLst/>
            <a:rect l="l" t="t" r="r" b="b"/>
            <a:pathLst>
              <a:path w="114300" h="606425">
                <a:moveTo>
                  <a:pt x="0" y="6061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06199"/>
                </a:lnTo>
                <a:lnTo>
                  <a:pt x="0" y="6061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56556" y="1670191"/>
            <a:ext cx="7190105" cy="4912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8100" marR="1202690">
              <a:lnSpc>
                <a:spcPts val="2600"/>
              </a:lnSpc>
              <a:spcBef>
                <a:spcPts val="219"/>
              </a:spcBef>
            </a:pPr>
            <a:r>
              <a:rPr sz="2200" b="1" spc="-20" dirty="0">
                <a:latin typeface="Arial"/>
                <a:cs typeface="Arial"/>
              </a:rPr>
              <a:t>RESPIRATIONS </a:t>
            </a:r>
            <a:r>
              <a:rPr sz="2200" spc="-5" dirty="0">
                <a:latin typeface="Arial MT"/>
                <a:cs typeface="Arial MT"/>
              </a:rPr>
              <a:t>(the </a:t>
            </a:r>
            <a:r>
              <a:rPr sz="2200" b="1" dirty="0">
                <a:solidFill>
                  <a:srgbClr val="921928"/>
                </a:solidFill>
                <a:latin typeface="Arial"/>
                <a:cs typeface="Arial"/>
              </a:rPr>
              <a:t>R </a:t>
            </a:r>
            <a:r>
              <a:rPr sz="2200" dirty="0">
                <a:latin typeface="Arial MT"/>
                <a:cs typeface="Arial MT"/>
              </a:rPr>
              <a:t>in MARCH) is assessed </a:t>
            </a:r>
            <a:r>
              <a:rPr sz="2200" spc="-60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and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managed in</a:t>
            </a:r>
            <a:r>
              <a:rPr sz="2200" spc="-4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TFC</a:t>
            </a:r>
            <a:endParaRPr sz="2200">
              <a:latin typeface="Arial MT"/>
              <a:cs typeface="Arial MT"/>
            </a:endParaRPr>
          </a:p>
          <a:p>
            <a:pPr marL="38100" marR="811530">
              <a:lnSpc>
                <a:spcPts val="2600"/>
              </a:lnSpc>
              <a:spcBef>
                <a:spcPts val="600"/>
              </a:spcBef>
            </a:pPr>
            <a:r>
              <a:rPr sz="2200" spc="-5" dirty="0">
                <a:latin typeface="Arial MT"/>
                <a:cs typeface="Arial MT"/>
              </a:rPr>
              <a:t>Once</a:t>
            </a:r>
            <a:r>
              <a:rPr sz="2200" dirty="0">
                <a:latin typeface="Arial MT"/>
                <a:cs typeface="Arial MT"/>
              </a:rPr>
              <a:t> you have </a:t>
            </a:r>
            <a:r>
              <a:rPr sz="2200" spc="-5" dirty="0">
                <a:latin typeface="Arial MT"/>
                <a:cs typeface="Arial MT"/>
              </a:rPr>
              <a:t>identified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a </a:t>
            </a:r>
            <a:r>
              <a:rPr sz="2200" spc="-5" dirty="0">
                <a:latin typeface="Arial MT"/>
                <a:cs typeface="Arial MT"/>
              </a:rPr>
              <a:t>penetrating</a:t>
            </a:r>
            <a:r>
              <a:rPr sz="2200" dirty="0">
                <a:latin typeface="Arial MT"/>
                <a:cs typeface="Arial MT"/>
              </a:rPr>
              <a:t> chest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spc="-25" dirty="0">
                <a:latin typeface="Arial MT"/>
                <a:cs typeface="Arial MT"/>
              </a:rPr>
              <a:t>injury, </a:t>
            </a:r>
            <a:r>
              <a:rPr sz="2200" spc="-59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place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a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gloved hand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on </a:t>
            </a:r>
            <a:r>
              <a:rPr sz="2200" spc="-5" dirty="0">
                <a:latin typeface="Arial MT"/>
                <a:cs typeface="Arial MT"/>
              </a:rPr>
              <a:t>the </a:t>
            </a:r>
            <a:r>
              <a:rPr sz="2200" dirty="0">
                <a:latin typeface="Arial MT"/>
                <a:cs typeface="Arial MT"/>
              </a:rPr>
              <a:t>injury</a:t>
            </a:r>
            <a:endParaRPr sz="2200">
              <a:latin typeface="Arial MT"/>
              <a:cs typeface="Arial MT"/>
            </a:endParaRPr>
          </a:p>
          <a:p>
            <a:pPr marL="38100" marR="1009015">
              <a:lnSpc>
                <a:spcPts val="2600"/>
              </a:lnSpc>
              <a:spcBef>
                <a:spcPts val="600"/>
              </a:spcBef>
            </a:pPr>
            <a:r>
              <a:rPr sz="2200" spc="-5" dirty="0">
                <a:latin typeface="Arial MT"/>
                <a:cs typeface="Arial MT"/>
              </a:rPr>
              <a:t>The application </a:t>
            </a:r>
            <a:r>
              <a:rPr sz="2200" dirty="0">
                <a:latin typeface="Arial MT"/>
                <a:cs typeface="Arial MT"/>
              </a:rPr>
              <a:t>of a </a:t>
            </a:r>
            <a:r>
              <a:rPr sz="2200" spc="-5" dirty="0">
                <a:latin typeface="Arial MT"/>
                <a:cs typeface="Arial MT"/>
              </a:rPr>
              <a:t>vented </a:t>
            </a:r>
            <a:r>
              <a:rPr sz="2200" dirty="0">
                <a:latin typeface="Arial MT"/>
                <a:cs typeface="Arial MT"/>
              </a:rPr>
              <a:t>chest seal can “close” </a:t>
            </a:r>
            <a:r>
              <a:rPr sz="2200" spc="-60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an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open </a:t>
            </a:r>
            <a:r>
              <a:rPr sz="2200" spc="-5" dirty="0">
                <a:latin typeface="Arial MT"/>
                <a:cs typeface="Arial MT"/>
              </a:rPr>
              <a:t>pneumothorax</a:t>
            </a:r>
            <a:endParaRPr sz="2200">
              <a:latin typeface="Arial MT"/>
              <a:cs typeface="Arial MT"/>
            </a:endParaRPr>
          </a:p>
          <a:p>
            <a:pPr marL="38100" marR="30480">
              <a:lnSpc>
                <a:spcPts val="2600"/>
              </a:lnSpc>
              <a:spcBef>
                <a:spcPts val="600"/>
              </a:spcBef>
            </a:pPr>
            <a:r>
              <a:rPr sz="2200" spc="-5" dirty="0">
                <a:latin typeface="Arial MT"/>
                <a:cs typeface="Arial MT"/>
              </a:rPr>
              <a:t>One </a:t>
            </a:r>
            <a:r>
              <a:rPr sz="2200" dirty="0">
                <a:latin typeface="Arial MT"/>
                <a:cs typeface="Arial MT"/>
              </a:rPr>
              <a:t>of </a:t>
            </a:r>
            <a:r>
              <a:rPr sz="2200" spc="-5" dirty="0">
                <a:latin typeface="Arial MT"/>
                <a:cs typeface="Arial MT"/>
              </a:rPr>
              <a:t>the </a:t>
            </a:r>
            <a:r>
              <a:rPr sz="2200" dirty="0">
                <a:latin typeface="Arial MT"/>
                <a:cs typeface="Arial MT"/>
              </a:rPr>
              <a:t>most common causes of </a:t>
            </a:r>
            <a:r>
              <a:rPr sz="2200" spc="-5" dirty="0">
                <a:latin typeface="Arial MT"/>
                <a:cs typeface="Arial MT"/>
              </a:rPr>
              <a:t>preventable death </a:t>
            </a:r>
            <a:r>
              <a:rPr sz="2200" dirty="0">
                <a:latin typeface="Arial MT"/>
                <a:cs typeface="Arial MT"/>
              </a:rPr>
              <a:t>on </a:t>
            </a:r>
            <a:r>
              <a:rPr sz="2200" spc="-6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battlefield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is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tension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pneumothorax,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which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is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treatable</a:t>
            </a:r>
            <a:endParaRPr sz="2200">
              <a:latin typeface="Arial MT"/>
              <a:cs typeface="Arial MT"/>
            </a:endParaRPr>
          </a:p>
          <a:p>
            <a:pPr marL="38100" marR="326390">
              <a:lnSpc>
                <a:spcPts val="2600"/>
              </a:lnSpc>
              <a:spcBef>
                <a:spcPts val="600"/>
              </a:spcBef>
            </a:pPr>
            <a:r>
              <a:rPr sz="2200" spc="-5" dirty="0">
                <a:latin typeface="Arial MT"/>
                <a:cs typeface="Arial MT"/>
              </a:rPr>
              <a:t>Either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location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for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NDC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is </a:t>
            </a:r>
            <a:r>
              <a:rPr sz="2200" spc="-5" dirty="0">
                <a:latin typeface="Arial MT"/>
                <a:cs typeface="Arial MT"/>
              </a:rPr>
              <a:t>acceptable,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either</a:t>
            </a:r>
            <a:r>
              <a:rPr sz="2200" dirty="0">
                <a:latin typeface="Arial MT"/>
                <a:cs typeface="Arial MT"/>
              </a:rPr>
              <a:t> 5</a:t>
            </a:r>
            <a:r>
              <a:rPr sz="2175" baseline="19157" dirty="0">
                <a:latin typeface="Arial MT"/>
                <a:cs typeface="Arial MT"/>
              </a:rPr>
              <a:t>th</a:t>
            </a:r>
            <a:r>
              <a:rPr sz="2175" spc="330" baseline="19157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ICS </a:t>
            </a:r>
            <a:r>
              <a:rPr sz="2200" spc="-60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AAL</a:t>
            </a:r>
            <a:r>
              <a:rPr sz="2200" spc="-9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or</a:t>
            </a:r>
            <a:r>
              <a:rPr sz="2200" spc="-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2</a:t>
            </a:r>
            <a:r>
              <a:rPr sz="2175" baseline="19157" dirty="0">
                <a:latin typeface="Arial MT"/>
                <a:cs typeface="Arial MT"/>
              </a:rPr>
              <a:t>nd</a:t>
            </a:r>
            <a:r>
              <a:rPr sz="2175" spc="307" baseline="19157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ICS</a:t>
            </a:r>
            <a:r>
              <a:rPr sz="2200" dirty="0">
                <a:latin typeface="Arial MT"/>
                <a:cs typeface="Arial MT"/>
              </a:rPr>
              <a:t> MCL</a:t>
            </a:r>
            <a:endParaRPr sz="22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Arial MT"/>
              <a:cs typeface="Arial MT"/>
            </a:endParaRPr>
          </a:p>
          <a:p>
            <a:pPr marR="798830" algn="ctr">
              <a:lnSpc>
                <a:spcPct val="100000"/>
              </a:lnSpc>
              <a:tabLst>
                <a:tab pos="1152525" algn="l"/>
                <a:tab pos="18034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29419" y="2560082"/>
            <a:ext cx="114300" cy="606425"/>
          </a:xfrm>
          <a:custGeom>
            <a:avLst/>
            <a:gdLst/>
            <a:ahLst/>
            <a:cxnLst/>
            <a:rect l="l" t="t" r="r" b="b"/>
            <a:pathLst>
              <a:path w="114300" h="606425">
                <a:moveTo>
                  <a:pt x="0" y="6061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06199"/>
                </a:lnTo>
                <a:lnTo>
                  <a:pt x="0" y="6061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29419" y="3380779"/>
            <a:ext cx="114300" cy="606425"/>
          </a:xfrm>
          <a:custGeom>
            <a:avLst/>
            <a:gdLst/>
            <a:ahLst/>
            <a:cxnLst/>
            <a:rect l="l" t="t" r="r" b="b"/>
            <a:pathLst>
              <a:path w="114300" h="606425">
                <a:moveTo>
                  <a:pt x="0" y="6061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06199"/>
                </a:lnTo>
                <a:lnTo>
                  <a:pt x="0" y="6061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29419" y="4180370"/>
            <a:ext cx="114300" cy="606425"/>
          </a:xfrm>
          <a:custGeom>
            <a:avLst/>
            <a:gdLst/>
            <a:ahLst/>
            <a:cxnLst/>
            <a:rect l="l" t="t" r="r" b="b"/>
            <a:pathLst>
              <a:path w="114300" h="606425">
                <a:moveTo>
                  <a:pt x="0" y="6061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06199"/>
                </a:lnTo>
                <a:lnTo>
                  <a:pt x="0" y="6061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6584" y="5034388"/>
            <a:ext cx="114300" cy="606425"/>
          </a:xfrm>
          <a:custGeom>
            <a:avLst/>
            <a:gdLst/>
            <a:ahLst/>
            <a:cxnLst/>
            <a:rect l="l" t="t" r="r" b="b"/>
            <a:pathLst>
              <a:path w="114300" h="606425">
                <a:moveTo>
                  <a:pt x="0" y="6061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06199"/>
                </a:lnTo>
                <a:lnTo>
                  <a:pt x="0" y="6061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6762" y="975276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12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What</a:t>
            </a:r>
            <a:r>
              <a:rPr spc="-15" dirty="0"/>
              <a:t> </a:t>
            </a:r>
            <a:r>
              <a:rPr spc="-5" dirty="0"/>
              <a:t>is </a:t>
            </a:r>
            <a:r>
              <a:rPr dirty="0"/>
              <a:t>a</a:t>
            </a:r>
            <a:r>
              <a:rPr spc="-5" dirty="0"/>
              <a:t> tension</a:t>
            </a:r>
            <a:r>
              <a:rPr spc="-10" dirty="0"/>
              <a:t> </a:t>
            </a:r>
            <a:r>
              <a:rPr spc="-5" dirty="0"/>
              <a:t>pneumothorax?</a:t>
            </a:r>
          </a:p>
          <a:p>
            <a:pPr marL="1258570">
              <a:lnSpc>
                <a:spcPct val="100000"/>
              </a:lnSpc>
              <a:spcBef>
                <a:spcPts val="5"/>
              </a:spcBef>
            </a:pPr>
            <a:endParaRPr sz="2650"/>
          </a:p>
          <a:p>
            <a:pPr marL="1271270" marR="402590">
              <a:lnSpc>
                <a:spcPts val="3040"/>
              </a:lnSpc>
            </a:pPr>
            <a:r>
              <a:rPr spc="-5" dirty="0"/>
              <a:t>How should you </a:t>
            </a:r>
            <a:r>
              <a:rPr dirty="0"/>
              <a:t>treat an </a:t>
            </a:r>
            <a:r>
              <a:rPr spc="-5" dirty="0"/>
              <a:t>open chest </a:t>
            </a:r>
            <a:r>
              <a:rPr spc="-765" dirty="0"/>
              <a:t> </a:t>
            </a:r>
            <a:r>
              <a:rPr spc="-5" dirty="0"/>
              <a:t>wound?</a:t>
            </a:r>
          </a:p>
          <a:p>
            <a:pPr marL="1258570">
              <a:lnSpc>
                <a:spcPct val="100000"/>
              </a:lnSpc>
              <a:spcBef>
                <a:spcPts val="15"/>
              </a:spcBef>
            </a:pPr>
            <a:endParaRPr sz="2600"/>
          </a:p>
          <a:p>
            <a:pPr marL="1271270" marR="5080">
              <a:lnSpc>
                <a:spcPts val="3040"/>
              </a:lnSpc>
              <a:spcBef>
                <a:spcPts val="5"/>
              </a:spcBef>
            </a:pPr>
            <a:r>
              <a:rPr spc="-5" dirty="0"/>
              <a:t>What should you do if you suspect </a:t>
            </a:r>
            <a:r>
              <a:rPr dirty="0"/>
              <a:t>a </a:t>
            </a:r>
            <a:r>
              <a:rPr spc="5" dirty="0"/>
              <a:t> </a:t>
            </a:r>
            <a:r>
              <a:rPr spc="-5" dirty="0"/>
              <a:t>casualty has</a:t>
            </a:r>
            <a:r>
              <a:rPr dirty="0"/>
              <a:t> a</a:t>
            </a:r>
            <a:r>
              <a:rPr spc="-5" dirty="0"/>
              <a:t> tension pneumothorax</a:t>
            </a:r>
            <a:r>
              <a:rPr sz="1800" spc="-5" dirty="0"/>
              <a:t>?</a:t>
            </a:r>
            <a:endParaRPr sz="18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6850" y="2029829"/>
            <a:ext cx="638312" cy="6723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6850" y="3007742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6850" y="4211427"/>
            <a:ext cx="638312" cy="6723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03226" y="2865151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75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83842" y="1747801"/>
            <a:ext cx="5702300" cy="4328160"/>
            <a:chOff x="583842" y="1747801"/>
            <a:chExt cx="5702300" cy="43281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842" y="1747801"/>
              <a:ext cx="5702162" cy="43277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2982" y="1767494"/>
              <a:ext cx="3047696" cy="415734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20939" y="914217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REFERENCES</a:t>
            </a:r>
            <a:endParaRPr sz="360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364744" y="2034170"/>
            <a:ext cx="511429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795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These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guidelines, updated </a:t>
            </a:r>
            <a:r>
              <a:rPr sz="1600" b="1" spc="-15" dirty="0">
                <a:solidFill>
                  <a:srgbClr val="2E3334"/>
                </a:solidFill>
                <a:latin typeface="Arial"/>
                <a:cs typeface="Arial"/>
              </a:rPr>
              <a:t>regularly,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are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result of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decisions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made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by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CoTCCC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exploring evidence-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based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research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on best practices.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64744" y="4214051"/>
            <a:ext cx="4621530" cy="155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</a:t>
            </a:r>
            <a:r>
              <a:rPr sz="21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21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Edition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56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 (PHTLS),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Edition, teaches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and reinforces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principles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rapidly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assessing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a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patient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using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an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orderly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approach.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</a:t>
            </a:r>
            <a:r>
              <a:rPr sz="2000" spc="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8: </a:t>
            </a:r>
            <a:r>
              <a:rPr sz="2000" spc="-5" dirty="0">
                <a:solidFill>
                  <a:srgbClr val="767171"/>
                </a:solidFill>
              </a:rPr>
              <a:t>Respiration</a:t>
            </a:r>
            <a:r>
              <a:rPr sz="2000" spc="-7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Assessment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5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Management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in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697" y="1598269"/>
            <a:ext cx="11294110" cy="4074160"/>
          </a:xfrm>
          <a:custGeom>
            <a:avLst/>
            <a:gdLst/>
            <a:ahLst/>
            <a:cxnLst/>
            <a:rect l="l" t="t" r="r" b="b"/>
            <a:pathLst>
              <a:path w="11294110" h="4074160">
                <a:moveTo>
                  <a:pt x="130160" y="0"/>
                </a:moveTo>
                <a:lnTo>
                  <a:pt x="11163473" y="0"/>
                </a:lnTo>
                <a:lnTo>
                  <a:pt x="11214138" y="10228"/>
                </a:lnTo>
                <a:lnTo>
                  <a:pt x="11255511" y="38123"/>
                </a:lnTo>
                <a:lnTo>
                  <a:pt x="11283406" y="79495"/>
                </a:lnTo>
                <a:lnTo>
                  <a:pt x="11293635" y="130160"/>
                </a:lnTo>
                <a:lnTo>
                  <a:pt x="11293635" y="3943708"/>
                </a:lnTo>
                <a:lnTo>
                  <a:pt x="11283406" y="3994372"/>
                </a:lnTo>
                <a:lnTo>
                  <a:pt x="11255511" y="4035745"/>
                </a:lnTo>
                <a:lnTo>
                  <a:pt x="11214138" y="4063639"/>
                </a:lnTo>
                <a:lnTo>
                  <a:pt x="11163473" y="4073867"/>
                </a:lnTo>
                <a:lnTo>
                  <a:pt x="130160" y="4073867"/>
                </a:lnTo>
                <a:lnTo>
                  <a:pt x="79495" y="4063639"/>
                </a:lnTo>
                <a:lnTo>
                  <a:pt x="38123" y="4035745"/>
                </a:lnTo>
                <a:lnTo>
                  <a:pt x="10228" y="3994372"/>
                </a:lnTo>
                <a:lnTo>
                  <a:pt x="0" y="3943708"/>
                </a:lnTo>
                <a:lnTo>
                  <a:pt x="0" y="130160"/>
                </a:lnTo>
                <a:lnTo>
                  <a:pt x="10228" y="79495"/>
                </a:lnTo>
                <a:lnTo>
                  <a:pt x="38123" y="38123"/>
                </a:lnTo>
                <a:lnTo>
                  <a:pt x="79495" y="10228"/>
                </a:lnTo>
                <a:lnTo>
                  <a:pt x="130160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3470" y="1762894"/>
            <a:ext cx="10030460" cy="47625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5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Given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a</a:t>
            </a:r>
            <a:r>
              <a:rPr sz="1600" b="1" spc="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combat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or</a:t>
            </a:r>
            <a:r>
              <a:rPr sz="1600" b="1" spc="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noncombat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scenario,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perform</a:t>
            </a:r>
            <a:r>
              <a:rPr sz="1600" b="1" spc="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assessment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and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management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respiration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and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chest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during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Tactical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Field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Care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in accordance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with CoTCCC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2169" y="2400905"/>
            <a:ext cx="10892155" cy="2994660"/>
            <a:chOff x="692169" y="2400905"/>
            <a:chExt cx="10892155" cy="2994660"/>
          </a:xfrm>
        </p:grpSpPr>
        <p:sp>
          <p:nvSpPr>
            <p:cNvPr id="8" name="object 8"/>
            <p:cNvSpPr/>
            <p:nvPr/>
          </p:nvSpPr>
          <p:spPr>
            <a:xfrm>
              <a:off x="706457" y="2415193"/>
              <a:ext cx="10863580" cy="0"/>
            </a:xfrm>
            <a:custGeom>
              <a:avLst/>
              <a:gdLst/>
              <a:ahLst/>
              <a:cxnLst/>
              <a:rect l="l" t="t" r="r" b="b"/>
              <a:pathLst>
                <a:path w="10863580">
                  <a:moveTo>
                    <a:pt x="0" y="0"/>
                  </a:moveTo>
                  <a:lnTo>
                    <a:pt x="10863277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956" y="2542118"/>
              <a:ext cx="183080" cy="183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095" y="2874012"/>
              <a:ext cx="183080" cy="183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02" y="3870568"/>
              <a:ext cx="170379" cy="1703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4151" y="3864218"/>
              <a:ext cx="183080" cy="183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067" y="4207100"/>
              <a:ext cx="183080" cy="183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152" y="4543245"/>
              <a:ext cx="170379" cy="1703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7801" y="4536895"/>
              <a:ext cx="183080" cy="183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4152" y="4869995"/>
              <a:ext cx="170379" cy="1703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801" y="4863645"/>
              <a:ext cx="183080" cy="183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718" y="5212293"/>
              <a:ext cx="183080" cy="18308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85311" y="1758136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09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697515" y="6459346"/>
            <a:ext cx="219075" cy="219075"/>
            <a:chOff x="5697515" y="6459346"/>
            <a:chExt cx="219075" cy="219075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03865" y="6465696"/>
              <a:ext cx="205988" cy="2059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97515" y="6459346"/>
              <a:ext cx="218688" cy="21868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991999" y="5829268"/>
            <a:ext cx="8098155" cy="835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09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 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14"/>
              </a:spcBef>
              <a:tabLst>
                <a:tab pos="3139440" algn="l"/>
                <a:tab pos="5020310" algn="l"/>
              </a:tabLst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	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 Cognitive ELOs	=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98564" y="1028847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7814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1980" y="2439445"/>
            <a:ext cx="10558145" cy="25800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18770" lvl="1" indent="-306705">
              <a:lnSpc>
                <a:spcPct val="100000"/>
              </a:lnSpc>
              <a:spcBef>
                <a:spcPts val="535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dirty="0">
                <a:latin typeface="Arial MT"/>
                <a:cs typeface="Arial MT"/>
              </a:rPr>
              <a:t>Identify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signs and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symptoms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of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respiratory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distress. </a:t>
            </a:r>
            <a:r>
              <a:rPr sz="1500" dirty="0">
                <a:latin typeface="Arial MT"/>
                <a:cs typeface="Arial MT"/>
              </a:rPr>
              <a:t>(ASM</a:t>
            </a:r>
            <a:r>
              <a:rPr sz="1500" spc="-3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T5:E23)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dirty="0">
                <a:latin typeface="Arial MT"/>
                <a:cs typeface="Arial MT"/>
              </a:rPr>
              <a:t>Identify the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signs and symptoms 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life-threatening</a:t>
            </a:r>
            <a:r>
              <a:rPr sz="1500" dirty="0">
                <a:latin typeface="Arial MT"/>
                <a:cs typeface="Arial MT"/>
              </a:rPr>
              <a:t> chest </a:t>
            </a:r>
            <a:r>
              <a:rPr sz="1500" spc="-20" dirty="0">
                <a:latin typeface="Arial MT"/>
                <a:cs typeface="Arial MT"/>
              </a:rPr>
              <a:t>injury.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(ASM</a:t>
            </a:r>
            <a:r>
              <a:rPr sz="1500" spc="-2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T5:E24)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dirty="0">
                <a:latin typeface="Arial MT"/>
                <a:cs typeface="Arial MT"/>
              </a:rPr>
              <a:t>Identify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 signs and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symptoms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open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pneumothorax (sucking chest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wound)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in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25" dirty="0">
                <a:latin typeface="Arial MT"/>
                <a:cs typeface="Arial MT"/>
              </a:rPr>
              <a:t>Tactical</a:t>
            </a:r>
            <a:r>
              <a:rPr sz="15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Field </a:t>
            </a:r>
            <a:r>
              <a:rPr sz="1500" dirty="0">
                <a:latin typeface="Arial MT"/>
                <a:cs typeface="Arial MT"/>
              </a:rPr>
              <a:t>Care.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T9:E52)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dirty="0">
                <a:latin typeface="Arial MT"/>
                <a:cs typeface="Arial MT"/>
              </a:rPr>
              <a:t>Identify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 </a:t>
            </a:r>
            <a:r>
              <a:rPr sz="1500" spc="-5" dirty="0">
                <a:latin typeface="Arial MT"/>
                <a:cs typeface="Arial MT"/>
              </a:rPr>
              <a:t>importance </a:t>
            </a:r>
            <a:r>
              <a:rPr sz="1500" dirty="0">
                <a:latin typeface="Arial MT"/>
                <a:cs typeface="Arial MT"/>
              </a:rPr>
              <a:t>and implications of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vented and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non-vented chest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seals.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T9:E53)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spc="-5" dirty="0">
                <a:latin typeface="Arial MT"/>
                <a:cs typeface="Arial MT"/>
              </a:rPr>
              <a:t>Demonstrate </a:t>
            </a:r>
            <a:r>
              <a:rPr sz="1500" dirty="0">
                <a:latin typeface="Arial MT"/>
                <a:cs typeface="Arial MT"/>
              </a:rPr>
              <a:t>the application of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 chest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seal to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an open chest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wound.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T9:E54)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dirty="0">
                <a:latin typeface="Arial MT"/>
                <a:cs typeface="Arial MT"/>
              </a:rPr>
              <a:t>Identify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 signs,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symptoms,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and initial treatment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tension pneumothorax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in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25" dirty="0">
                <a:latin typeface="Arial MT"/>
                <a:cs typeface="Arial MT"/>
              </a:rPr>
              <a:t>Tactical</a:t>
            </a:r>
            <a:r>
              <a:rPr sz="15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Field </a:t>
            </a:r>
            <a:r>
              <a:rPr sz="1500" dirty="0">
                <a:latin typeface="Arial MT"/>
                <a:cs typeface="Arial MT"/>
              </a:rPr>
              <a:t>Care.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T9:E55)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spc="-5" dirty="0">
                <a:latin typeface="Arial MT"/>
                <a:cs typeface="Arial MT"/>
              </a:rPr>
              <a:t>Demonstrate</a:t>
            </a:r>
            <a:r>
              <a:rPr sz="1500" dirty="0">
                <a:latin typeface="Arial MT"/>
                <a:cs typeface="Arial MT"/>
              </a:rPr>
              <a:t> a needle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decompression 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chest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second </a:t>
            </a:r>
            <a:r>
              <a:rPr sz="1500" spc="-5" dirty="0">
                <a:latin typeface="Arial MT"/>
                <a:cs typeface="Arial MT"/>
              </a:rPr>
              <a:t>intercostal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space in the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midclavicular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line.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2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T9:E56)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spc="-5" dirty="0">
                <a:latin typeface="Arial MT"/>
                <a:cs typeface="Arial MT"/>
              </a:rPr>
              <a:t>Demonstrate</a:t>
            </a:r>
            <a:r>
              <a:rPr sz="1500" dirty="0">
                <a:latin typeface="Arial MT"/>
                <a:cs typeface="Arial MT"/>
              </a:rPr>
              <a:t> a needle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decompression 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chest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fifth </a:t>
            </a:r>
            <a:r>
              <a:rPr sz="1500" spc="-5" dirty="0">
                <a:latin typeface="Arial MT"/>
                <a:cs typeface="Arial MT"/>
              </a:rPr>
              <a:t>intercostal</a:t>
            </a:r>
            <a:r>
              <a:rPr sz="1500" dirty="0">
                <a:latin typeface="Arial MT"/>
                <a:cs typeface="Arial MT"/>
              </a:rPr>
              <a:t> space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in the anterior axillary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line.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2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T9:E57)</a:t>
            </a:r>
            <a:endParaRPr sz="1500">
              <a:latin typeface="Arial MT"/>
              <a:cs typeface="Arial MT"/>
            </a:endParaRPr>
          </a:p>
          <a:p>
            <a:pPr marL="318770" lvl="1" indent="-306705">
              <a:lnSpc>
                <a:spcPct val="100000"/>
              </a:lnSpc>
              <a:spcBef>
                <a:spcPts val="434"/>
              </a:spcBef>
              <a:buFont typeface="Arial"/>
              <a:buAutoNum type="arabicPeriod"/>
              <a:tabLst>
                <a:tab pos="319405" algn="l"/>
              </a:tabLst>
            </a:pPr>
            <a:r>
              <a:rPr sz="1500" dirty="0">
                <a:latin typeface="Arial MT"/>
                <a:cs typeface="Arial MT"/>
              </a:rPr>
              <a:t>Identify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 signs 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recurring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or</a:t>
            </a:r>
            <a:r>
              <a:rPr sz="1500" spc="-5" dirty="0">
                <a:latin typeface="Arial MT"/>
                <a:cs typeface="Arial MT"/>
              </a:rPr>
              <a:t> unsuccessful</a:t>
            </a:r>
            <a:r>
              <a:rPr sz="1500" dirty="0">
                <a:latin typeface="Arial MT"/>
                <a:cs typeface="Arial MT"/>
              </a:rPr>
              <a:t> treatment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of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tension pneumothorax.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T9:E58)</a:t>
            </a:r>
            <a:endParaRPr sz="15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53014" y="3217515"/>
            <a:ext cx="184785" cy="501650"/>
            <a:chOff x="753014" y="3217515"/>
            <a:chExt cx="184785" cy="50165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3014" y="3217515"/>
              <a:ext cx="183080" cy="1830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152" y="3535606"/>
              <a:ext cx="183080" cy="18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00895" y="943023"/>
            <a:ext cx="6390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2F2F2"/>
                </a:solidFill>
              </a:rPr>
              <a:t>Three</a:t>
            </a:r>
            <a:r>
              <a:rPr sz="4400" spc="-25" dirty="0">
                <a:solidFill>
                  <a:srgbClr val="F2F2F2"/>
                </a:solidFill>
              </a:rPr>
              <a:t> 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PHASES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of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TCCC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287649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6" y="529758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8" y="217651"/>
                </a:lnTo>
                <a:lnTo>
                  <a:pt x="625043" y="174520"/>
                </a:lnTo>
                <a:lnTo>
                  <a:pt x="599276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1262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1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3810" y="2461204"/>
            <a:ext cx="2734945" cy="13620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(CUF)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315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THREAT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48545" y="4072808"/>
            <a:ext cx="2943225" cy="720090"/>
          </a:xfrm>
          <a:custGeom>
            <a:avLst/>
            <a:gdLst/>
            <a:ahLst/>
            <a:cxnLst/>
            <a:rect l="l" t="t" r="r" b="b"/>
            <a:pathLst>
              <a:path w="2943225" h="720089">
                <a:moveTo>
                  <a:pt x="2582607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2607" y="719999"/>
                </a:lnTo>
                <a:lnTo>
                  <a:pt x="2631457" y="716713"/>
                </a:lnTo>
                <a:lnTo>
                  <a:pt x="2678309" y="707140"/>
                </a:lnTo>
                <a:lnTo>
                  <a:pt x="2722735" y="691709"/>
                </a:lnTo>
                <a:lnTo>
                  <a:pt x="2764306" y="670849"/>
                </a:lnTo>
                <a:lnTo>
                  <a:pt x="2802592" y="644989"/>
                </a:lnTo>
                <a:lnTo>
                  <a:pt x="2837165" y="614558"/>
                </a:lnTo>
                <a:lnTo>
                  <a:pt x="2867596" y="579985"/>
                </a:lnTo>
                <a:lnTo>
                  <a:pt x="2893457" y="541699"/>
                </a:lnTo>
                <a:lnTo>
                  <a:pt x="2914317" y="500128"/>
                </a:lnTo>
                <a:lnTo>
                  <a:pt x="2929748" y="455702"/>
                </a:lnTo>
                <a:lnTo>
                  <a:pt x="2939321" y="408850"/>
                </a:lnTo>
                <a:lnTo>
                  <a:pt x="2942607" y="360000"/>
                </a:lnTo>
                <a:lnTo>
                  <a:pt x="2939321" y="311150"/>
                </a:lnTo>
                <a:lnTo>
                  <a:pt x="2929748" y="264298"/>
                </a:lnTo>
                <a:lnTo>
                  <a:pt x="2914317" y="219872"/>
                </a:lnTo>
                <a:lnTo>
                  <a:pt x="2893457" y="178301"/>
                </a:lnTo>
                <a:lnTo>
                  <a:pt x="2867596" y="140015"/>
                </a:lnTo>
                <a:lnTo>
                  <a:pt x="2837165" y="105441"/>
                </a:lnTo>
                <a:lnTo>
                  <a:pt x="2802592" y="75010"/>
                </a:lnTo>
                <a:lnTo>
                  <a:pt x="2764306" y="49150"/>
                </a:lnTo>
                <a:lnTo>
                  <a:pt x="2722735" y="28290"/>
                </a:lnTo>
                <a:lnTo>
                  <a:pt x="2678309" y="12859"/>
                </a:lnTo>
                <a:lnTo>
                  <a:pt x="2631457" y="3286"/>
                </a:lnTo>
                <a:lnTo>
                  <a:pt x="258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127285" y="2481103"/>
            <a:ext cx="2506345" cy="21875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4699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(TFC)</a:t>
            </a:r>
            <a:endParaRPr sz="3200">
              <a:latin typeface="Arial"/>
              <a:cs typeface="Arial"/>
            </a:endParaRPr>
          </a:p>
          <a:p>
            <a:pPr marL="353695" marR="5080" indent="-62230">
              <a:lnSpc>
                <a:spcPts val="1800"/>
              </a:lnSpc>
              <a:spcBef>
                <a:spcPts val="2915"/>
              </a:spcBef>
            </a:pPr>
            <a:r>
              <a:rPr sz="1600" b="1" spc="-5" dirty="0">
                <a:latin typeface="Arial"/>
                <a:cs typeface="Arial"/>
              </a:rPr>
              <a:t>WORK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UNDER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CONCEALMENT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41224" y="2461204"/>
            <a:ext cx="2652395" cy="17862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Arial"/>
                <a:cs typeface="Arial"/>
              </a:rPr>
              <a:t>(TACEVAC)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4246" y="4084679"/>
            <a:ext cx="2943860" cy="720090"/>
          </a:xfrm>
          <a:custGeom>
            <a:avLst/>
            <a:gdLst/>
            <a:ahLst/>
            <a:cxnLst/>
            <a:rect l="l" t="t" r="r" b="b"/>
            <a:pathLst>
              <a:path w="2943860" h="720089">
                <a:moveTo>
                  <a:pt x="2583431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4" y="644989"/>
                </a:lnTo>
                <a:lnTo>
                  <a:pt x="178300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3431" y="719999"/>
                </a:lnTo>
                <a:lnTo>
                  <a:pt x="2632281" y="716713"/>
                </a:lnTo>
                <a:lnTo>
                  <a:pt x="2679134" y="707140"/>
                </a:lnTo>
                <a:lnTo>
                  <a:pt x="2723560" y="691709"/>
                </a:lnTo>
                <a:lnTo>
                  <a:pt x="2765130" y="670849"/>
                </a:lnTo>
                <a:lnTo>
                  <a:pt x="2803417" y="644989"/>
                </a:lnTo>
                <a:lnTo>
                  <a:pt x="2837990" y="614557"/>
                </a:lnTo>
                <a:lnTo>
                  <a:pt x="2868421" y="579984"/>
                </a:lnTo>
                <a:lnTo>
                  <a:pt x="2894281" y="541698"/>
                </a:lnTo>
                <a:lnTo>
                  <a:pt x="2915141" y="500127"/>
                </a:lnTo>
                <a:lnTo>
                  <a:pt x="2930572" y="455701"/>
                </a:lnTo>
                <a:lnTo>
                  <a:pt x="2940145" y="408849"/>
                </a:lnTo>
                <a:lnTo>
                  <a:pt x="2943431" y="359999"/>
                </a:lnTo>
                <a:lnTo>
                  <a:pt x="2940145" y="311149"/>
                </a:lnTo>
                <a:lnTo>
                  <a:pt x="2930572" y="264297"/>
                </a:lnTo>
                <a:lnTo>
                  <a:pt x="2915141" y="219871"/>
                </a:lnTo>
                <a:lnTo>
                  <a:pt x="2894281" y="178300"/>
                </a:lnTo>
                <a:lnTo>
                  <a:pt x="2868421" y="140014"/>
                </a:lnTo>
                <a:lnTo>
                  <a:pt x="2837990" y="105441"/>
                </a:lnTo>
                <a:lnTo>
                  <a:pt x="2803417" y="75010"/>
                </a:lnTo>
                <a:lnTo>
                  <a:pt x="2765130" y="49150"/>
                </a:lnTo>
                <a:lnTo>
                  <a:pt x="2723560" y="28290"/>
                </a:lnTo>
                <a:lnTo>
                  <a:pt x="2679134" y="12859"/>
                </a:lnTo>
                <a:lnTo>
                  <a:pt x="2632281" y="3286"/>
                </a:lnTo>
                <a:lnTo>
                  <a:pt x="2583431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76353" y="4182394"/>
            <a:ext cx="183959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23520">
              <a:lnSpc>
                <a:spcPts val="1800"/>
              </a:lnSpc>
              <a:spcBef>
                <a:spcPts val="259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RETURN 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72025" y="4512181"/>
            <a:ext cx="2943225" cy="1024255"/>
          </a:xfrm>
          <a:custGeom>
            <a:avLst/>
            <a:gdLst/>
            <a:ahLst/>
            <a:cxnLst/>
            <a:rect l="l" t="t" r="r" b="b"/>
            <a:pathLst>
              <a:path w="2943225" h="1024254">
                <a:moveTo>
                  <a:pt x="2579414" y="0"/>
                </a:moveTo>
                <a:lnTo>
                  <a:pt x="363193" y="0"/>
                </a:lnTo>
                <a:lnTo>
                  <a:pt x="313910" y="3315"/>
                </a:lnTo>
                <a:lnTo>
                  <a:pt x="266642" y="12973"/>
                </a:lnTo>
                <a:lnTo>
                  <a:pt x="221822" y="28541"/>
                </a:lnTo>
                <a:lnTo>
                  <a:pt x="179882" y="49586"/>
                </a:lnTo>
                <a:lnTo>
                  <a:pt x="141256" y="75675"/>
                </a:lnTo>
                <a:lnTo>
                  <a:pt x="106376" y="106376"/>
                </a:lnTo>
                <a:lnTo>
                  <a:pt x="75675" y="141256"/>
                </a:lnTo>
                <a:lnTo>
                  <a:pt x="49586" y="179882"/>
                </a:lnTo>
                <a:lnTo>
                  <a:pt x="28541" y="221822"/>
                </a:lnTo>
                <a:lnTo>
                  <a:pt x="12973" y="266642"/>
                </a:lnTo>
                <a:lnTo>
                  <a:pt x="3315" y="313910"/>
                </a:lnTo>
                <a:lnTo>
                  <a:pt x="0" y="363193"/>
                </a:lnTo>
                <a:lnTo>
                  <a:pt x="0" y="660896"/>
                </a:lnTo>
                <a:lnTo>
                  <a:pt x="3315" y="710179"/>
                </a:lnTo>
                <a:lnTo>
                  <a:pt x="12973" y="757447"/>
                </a:lnTo>
                <a:lnTo>
                  <a:pt x="28541" y="802267"/>
                </a:lnTo>
                <a:lnTo>
                  <a:pt x="49586" y="844207"/>
                </a:lnTo>
                <a:lnTo>
                  <a:pt x="75675" y="882833"/>
                </a:lnTo>
                <a:lnTo>
                  <a:pt x="106376" y="917713"/>
                </a:lnTo>
                <a:lnTo>
                  <a:pt x="141256" y="948414"/>
                </a:lnTo>
                <a:lnTo>
                  <a:pt x="179882" y="974503"/>
                </a:lnTo>
                <a:lnTo>
                  <a:pt x="221822" y="995548"/>
                </a:lnTo>
                <a:lnTo>
                  <a:pt x="266642" y="1011116"/>
                </a:lnTo>
                <a:lnTo>
                  <a:pt x="313910" y="1020774"/>
                </a:lnTo>
                <a:lnTo>
                  <a:pt x="363193" y="1024089"/>
                </a:lnTo>
                <a:lnTo>
                  <a:pt x="2579414" y="1024089"/>
                </a:lnTo>
                <a:lnTo>
                  <a:pt x="2628697" y="1020774"/>
                </a:lnTo>
                <a:lnTo>
                  <a:pt x="2675965" y="1011116"/>
                </a:lnTo>
                <a:lnTo>
                  <a:pt x="2720785" y="995548"/>
                </a:lnTo>
                <a:lnTo>
                  <a:pt x="2762725" y="974503"/>
                </a:lnTo>
                <a:lnTo>
                  <a:pt x="2801351" y="948414"/>
                </a:lnTo>
                <a:lnTo>
                  <a:pt x="2836230" y="917713"/>
                </a:lnTo>
                <a:lnTo>
                  <a:pt x="2866931" y="882833"/>
                </a:lnTo>
                <a:lnTo>
                  <a:pt x="2893021" y="844207"/>
                </a:lnTo>
                <a:lnTo>
                  <a:pt x="2914066" y="802267"/>
                </a:lnTo>
                <a:lnTo>
                  <a:pt x="2929634" y="757447"/>
                </a:lnTo>
                <a:lnTo>
                  <a:pt x="2939292" y="710179"/>
                </a:lnTo>
                <a:lnTo>
                  <a:pt x="2942607" y="660896"/>
                </a:lnTo>
                <a:lnTo>
                  <a:pt x="2942607" y="363193"/>
                </a:lnTo>
                <a:lnTo>
                  <a:pt x="2939292" y="313910"/>
                </a:lnTo>
                <a:lnTo>
                  <a:pt x="2929634" y="266642"/>
                </a:lnTo>
                <a:lnTo>
                  <a:pt x="2914066" y="221822"/>
                </a:lnTo>
                <a:lnTo>
                  <a:pt x="2893021" y="179882"/>
                </a:lnTo>
                <a:lnTo>
                  <a:pt x="2866931" y="141256"/>
                </a:lnTo>
                <a:lnTo>
                  <a:pt x="2836230" y="106376"/>
                </a:lnTo>
                <a:lnTo>
                  <a:pt x="2801351" y="75675"/>
                </a:lnTo>
                <a:lnTo>
                  <a:pt x="2762725" y="49586"/>
                </a:lnTo>
                <a:lnTo>
                  <a:pt x="2720785" y="28541"/>
                </a:lnTo>
                <a:lnTo>
                  <a:pt x="2675965" y="12973"/>
                </a:lnTo>
                <a:lnTo>
                  <a:pt x="2628697" y="3315"/>
                </a:lnTo>
                <a:lnTo>
                  <a:pt x="257941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16431" y="4669590"/>
            <a:ext cx="2654300" cy="685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1700"/>
              </a:lnSpc>
              <a:spcBef>
                <a:spcPts val="240"/>
              </a:spcBef>
            </a:pPr>
            <a:r>
              <a:rPr sz="1500" b="1" spc="-5" dirty="0">
                <a:latin typeface="Arial"/>
                <a:cs typeface="Arial"/>
              </a:rPr>
              <a:t>MORE </a:t>
            </a:r>
            <a:r>
              <a:rPr sz="1500" b="1" spc="-15" dirty="0">
                <a:latin typeface="Arial"/>
                <a:cs typeface="Arial"/>
              </a:rPr>
              <a:t>DELIBERATE 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ASSESSMENT AND PRE- 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-114" dirty="0">
                <a:latin typeface="Arial"/>
                <a:cs typeface="Arial"/>
              </a:rPr>
              <a:t>V</a:t>
            </a:r>
            <a:r>
              <a:rPr sz="1500" b="1" dirty="0">
                <a:latin typeface="Arial"/>
                <a:cs typeface="Arial"/>
              </a:rPr>
              <a:t>ACU</a:t>
            </a:r>
            <a:r>
              <a:rPr sz="1500" b="1" spc="-114" dirty="0">
                <a:latin typeface="Arial"/>
                <a:cs typeface="Arial"/>
              </a:rPr>
              <a:t>A</a:t>
            </a:r>
            <a:r>
              <a:rPr sz="1500" b="1" spc="-5" dirty="0">
                <a:latin typeface="Arial"/>
                <a:cs typeface="Arial"/>
              </a:rPr>
              <a:t>T</a:t>
            </a:r>
            <a:r>
              <a:rPr sz="1500" b="1" dirty="0">
                <a:latin typeface="Arial"/>
                <a:cs typeface="Arial"/>
              </a:rPr>
              <a:t>ION PROCEDURES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2165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4" y="0"/>
                </a:lnTo>
                <a:lnTo>
                  <a:pt x="262602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2" y="657252"/>
                </a:lnTo>
                <a:lnTo>
                  <a:pt x="308644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5" y="529758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7" y="217651"/>
                </a:lnTo>
                <a:lnTo>
                  <a:pt x="625042" y="174520"/>
                </a:lnTo>
                <a:lnTo>
                  <a:pt x="599275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95778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2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55832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09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0" y="19325"/>
                </a:lnTo>
                <a:lnTo>
                  <a:pt x="174519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19" y="625043"/>
                </a:lnTo>
                <a:lnTo>
                  <a:pt x="217650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5" y="529758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7" y="217651"/>
                </a:lnTo>
                <a:lnTo>
                  <a:pt x="625042" y="174520"/>
                </a:lnTo>
                <a:lnTo>
                  <a:pt x="599275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339446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3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32001" y="631401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46053" y="6560678"/>
            <a:ext cx="16129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07348" y="821117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48339" y="3946792"/>
            <a:ext cx="389890" cy="452120"/>
          </a:xfrm>
          <a:custGeom>
            <a:avLst/>
            <a:gdLst/>
            <a:ahLst/>
            <a:cxnLst/>
            <a:rect l="l" t="t" r="r" b="b"/>
            <a:pathLst>
              <a:path w="389890" h="452120">
                <a:moveTo>
                  <a:pt x="0" y="0"/>
                </a:moveTo>
                <a:lnTo>
                  <a:pt x="0" y="451614"/>
                </a:lnTo>
                <a:lnTo>
                  <a:pt x="389321" y="2258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6516" y="293630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55568" y="3092767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6516" y="379525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3" y="609021"/>
                </a:lnTo>
                <a:lnTo>
                  <a:pt x="110058" y="644632"/>
                </a:lnTo>
                <a:lnTo>
                  <a:pt x="145668" y="676077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63591" y="3850238"/>
            <a:ext cx="421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04206" y="3931063"/>
            <a:ext cx="20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6291" y="4670795"/>
            <a:ext cx="3202305" cy="157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20"/>
              </a:lnSpc>
              <a:tabLst>
                <a:tab pos="748665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  <a:p>
            <a:pPr marL="791845" indent="-792480">
              <a:lnSpc>
                <a:spcPct val="87500"/>
              </a:lnSpc>
              <a:spcBef>
                <a:spcPts val="1085"/>
              </a:spcBef>
              <a:tabLst>
                <a:tab pos="791845" algn="l"/>
              </a:tabLst>
            </a:pPr>
            <a:r>
              <a:rPr sz="6000" baseline="-31250" dirty="0">
                <a:solidFill>
                  <a:srgbClr val="FFFFFF"/>
                </a:solidFill>
                <a:latin typeface="Arial Black"/>
                <a:cs typeface="Arial Black"/>
              </a:rPr>
              <a:t>H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96516" y="4654210"/>
            <a:ext cx="768985" cy="1614170"/>
            <a:chOff x="796516" y="4654210"/>
            <a:chExt cx="768985" cy="1614170"/>
          </a:xfrm>
        </p:grpSpPr>
        <p:sp>
          <p:nvSpPr>
            <p:cNvPr id="14" name="object 14"/>
            <p:cNvSpPr/>
            <p:nvPr/>
          </p:nvSpPr>
          <p:spPr>
            <a:xfrm>
              <a:off x="796516" y="465421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0547" y="5513164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9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9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8"/>
                  </a:lnTo>
                  <a:lnTo>
                    <a:pt x="5240" y="310654"/>
                  </a:lnTo>
                  <a:lnTo>
                    <a:pt x="0" y="355031"/>
                  </a:lnTo>
                  <a:lnTo>
                    <a:pt x="0" y="399659"/>
                  </a:lnTo>
                  <a:lnTo>
                    <a:pt x="5240" y="444036"/>
                  </a:lnTo>
                  <a:lnTo>
                    <a:pt x="15722" y="487662"/>
                  </a:lnTo>
                  <a:lnTo>
                    <a:pt x="31445" y="530035"/>
                  </a:lnTo>
                  <a:lnTo>
                    <a:pt x="52408" y="570655"/>
                  </a:lnTo>
                  <a:lnTo>
                    <a:pt x="78613" y="609021"/>
                  </a:lnTo>
                  <a:lnTo>
                    <a:pt x="110058" y="644631"/>
                  </a:lnTo>
                  <a:lnTo>
                    <a:pt x="145668" y="676076"/>
                  </a:lnTo>
                  <a:lnTo>
                    <a:pt x="184034" y="702281"/>
                  </a:lnTo>
                  <a:lnTo>
                    <a:pt x="224654" y="723244"/>
                  </a:lnTo>
                  <a:lnTo>
                    <a:pt x="267028" y="738967"/>
                  </a:lnTo>
                  <a:lnTo>
                    <a:pt x="310653" y="749449"/>
                  </a:lnTo>
                  <a:lnTo>
                    <a:pt x="355031" y="754690"/>
                  </a:lnTo>
                  <a:lnTo>
                    <a:pt x="399658" y="754690"/>
                  </a:lnTo>
                  <a:lnTo>
                    <a:pt x="444036" y="749449"/>
                  </a:lnTo>
                  <a:lnTo>
                    <a:pt x="487661" y="738967"/>
                  </a:lnTo>
                  <a:lnTo>
                    <a:pt x="530035" y="723244"/>
                  </a:lnTo>
                  <a:lnTo>
                    <a:pt x="570655" y="702281"/>
                  </a:lnTo>
                  <a:lnTo>
                    <a:pt x="609021" y="676076"/>
                  </a:lnTo>
                  <a:lnTo>
                    <a:pt x="644631" y="644631"/>
                  </a:lnTo>
                  <a:lnTo>
                    <a:pt x="676076" y="609021"/>
                  </a:lnTo>
                  <a:lnTo>
                    <a:pt x="702281" y="570655"/>
                  </a:lnTo>
                  <a:lnTo>
                    <a:pt x="723245" y="530035"/>
                  </a:lnTo>
                  <a:lnTo>
                    <a:pt x="738967" y="487662"/>
                  </a:lnTo>
                  <a:lnTo>
                    <a:pt x="749449" y="444036"/>
                  </a:lnTo>
                  <a:lnTo>
                    <a:pt x="754690" y="399659"/>
                  </a:lnTo>
                  <a:lnTo>
                    <a:pt x="754690" y="355031"/>
                  </a:lnTo>
                  <a:lnTo>
                    <a:pt x="749449" y="310654"/>
                  </a:lnTo>
                  <a:lnTo>
                    <a:pt x="738967" y="267028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9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9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96516" y="207734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21423" y="1882974"/>
            <a:ext cx="505459" cy="1743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 marR="5080" indent="-42545">
              <a:lnSpc>
                <a:spcPct val="1409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M  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5023" y="2110473"/>
            <a:ext cx="755015" cy="3393440"/>
          </a:xfrm>
          <a:custGeom>
            <a:avLst/>
            <a:gdLst/>
            <a:ahLst/>
            <a:cxnLst/>
            <a:rect l="l" t="t" r="r" b="b"/>
            <a:pathLst>
              <a:path w="755015" h="3393440">
                <a:moveTo>
                  <a:pt x="754697" y="2993580"/>
                </a:moveTo>
                <a:lnTo>
                  <a:pt x="749452" y="2949194"/>
                </a:lnTo>
                <a:lnTo>
                  <a:pt x="738974" y="2905569"/>
                </a:lnTo>
                <a:lnTo>
                  <a:pt x="723252" y="2863202"/>
                </a:lnTo>
                <a:lnTo>
                  <a:pt x="702284" y="2822575"/>
                </a:lnTo>
                <a:lnTo>
                  <a:pt x="676084" y="2784208"/>
                </a:lnTo>
                <a:lnTo>
                  <a:pt x="644639" y="2748597"/>
                </a:lnTo>
                <a:lnTo>
                  <a:pt x="609028" y="2717152"/>
                </a:lnTo>
                <a:lnTo>
                  <a:pt x="570661" y="2690952"/>
                </a:lnTo>
                <a:lnTo>
                  <a:pt x="530034" y="2669984"/>
                </a:lnTo>
                <a:lnTo>
                  <a:pt x="487667" y="2654262"/>
                </a:lnTo>
                <a:lnTo>
                  <a:pt x="444042" y="2643784"/>
                </a:lnTo>
                <a:lnTo>
                  <a:pt x="399656" y="2638539"/>
                </a:lnTo>
                <a:lnTo>
                  <a:pt x="355028" y="2638539"/>
                </a:lnTo>
                <a:lnTo>
                  <a:pt x="310654" y="2643784"/>
                </a:lnTo>
                <a:lnTo>
                  <a:pt x="267030" y="2654262"/>
                </a:lnTo>
                <a:lnTo>
                  <a:pt x="224650" y="2669984"/>
                </a:lnTo>
                <a:lnTo>
                  <a:pt x="184035" y="2690952"/>
                </a:lnTo>
                <a:lnTo>
                  <a:pt x="145669" y="2717152"/>
                </a:lnTo>
                <a:lnTo>
                  <a:pt x="110058" y="2748597"/>
                </a:lnTo>
                <a:lnTo>
                  <a:pt x="78613" y="2784208"/>
                </a:lnTo>
                <a:lnTo>
                  <a:pt x="52412" y="2822575"/>
                </a:lnTo>
                <a:lnTo>
                  <a:pt x="31445" y="2863202"/>
                </a:lnTo>
                <a:lnTo>
                  <a:pt x="15722" y="2905569"/>
                </a:lnTo>
                <a:lnTo>
                  <a:pt x="5245" y="2949194"/>
                </a:lnTo>
                <a:lnTo>
                  <a:pt x="0" y="2993580"/>
                </a:lnTo>
                <a:lnTo>
                  <a:pt x="0" y="3038195"/>
                </a:lnTo>
                <a:lnTo>
                  <a:pt x="5245" y="3082582"/>
                </a:lnTo>
                <a:lnTo>
                  <a:pt x="15722" y="3126206"/>
                </a:lnTo>
                <a:lnTo>
                  <a:pt x="31445" y="3168573"/>
                </a:lnTo>
                <a:lnTo>
                  <a:pt x="52412" y="3209201"/>
                </a:lnTo>
                <a:lnTo>
                  <a:pt x="78613" y="3247567"/>
                </a:lnTo>
                <a:lnTo>
                  <a:pt x="110058" y="3283178"/>
                </a:lnTo>
                <a:lnTo>
                  <a:pt x="145669" y="3314623"/>
                </a:lnTo>
                <a:lnTo>
                  <a:pt x="184035" y="3340824"/>
                </a:lnTo>
                <a:lnTo>
                  <a:pt x="224650" y="3361791"/>
                </a:lnTo>
                <a:lnTo>
                  <a:pt x="267030" y="3377514"/>
                </a:lnTo>
                <a:lnTo>
                  <a:pt x="310654" y="3387991"/>
                </a:lnTo>
                <a:lnTo>
                  <a:pt x="355028" y="3393236"/>
                </a:lnTo>
                <a:lnTo>
                  <a:pt x="399656" y="3393236"/>
                </a:lnTo>
                <a:lnTo>
                  <a:pt x="444042" y="3387991"/>
                </a:lnTo>
                <a:lnTo>
                  <a:pt x="487667" y="3377514"/>
                </a:lnTo>
                <a:lnTo>
                  <a:pt x="530034" y="3361791"/>
                </a:lnTo>
                <a:lnTo>
                  <a:pt x="570661" y="3340824"/>
                </a:lnTo>
                <a:lnTo>
                  <a:pt x="609028" y="3314623"/>
                </a:lnTo>
                <a:lnTo>
                  <a:pt x="644639" y="3283178"/>
                </a:lnTo>
                <a:lnTo>
                  <a:pt x="676084" y="3247567"/>
                </a:lnTo>
                <a:lnTo>
                  <a:pt x="702284" y="3209201"/>
                </a:lnTo>
                <a:lnTo>
                  <a:pt x="723252" y="3168573"/>
                </a:lnTo>
                <a:lnTo>
                  <a:pt x="738974" y="3126206"/>
                </a:lnTo>
                <a:lnTo>
                  <a:pt x="749452" y="3082582"/>
                </a:lnTo>
                <a:lnTo>
                  <a:pt x="754697" y="3038195"/>
                </a:lnTo>
                <a:lnTo>
                  <a:pt x="754697" y="2993580"/>
                </a:lnTo>
                <a:close/>
              </a:path>
              <a:path w="755015" h="3393440">
                <a:moveTo>
                  <a:pt x="754697" y="2107869"/>
                </a:moveTo>
                <a:lnTo>
                  <a:pt x="749452" y="2063496"/>
                </a:lnTo>
                <a:lnTo>
                  <a:pt x="738974" y="2019871"/>
                </a:lnTo>
                <a:lnTo>
                  <a:pt x="723252" y="1977491"/>
                </a:lnTo>
                <a:lnTo>
                  <a:pt x="702284" y="1936877"/>
                </a:lnTo>
                <a:lnTo>
                  <a:pt x="676084" y="1898510"/>
                </a:lnTo>
                <a:lnTo>
                  <a:pt x="644639" y="1862899"/>
                </a:lnTo>
                <a:lnTo>
                  <a:pt x="609028" y="1831454"/>
                </a:lnTo>
                <a:lnTo>
                  <a:pt x="570661" y="1805254"/>
                </a:lnTo>
                <a:lnTo>
                  <a:pt x="530034" y="1784286"/>
                </a:lnTo>
                <a:lnTo>
                  <a:pt x="487667" y="1768563"/>
                </a:lnTo>
                <a:lnTo>
                  <a:pt x="444042" y="1758086"/>
                </a:lnTo>
                <a:lnTo>
                  <a:pt x="399656" y="1752841"/>
                </a:lnTo>
                <a:lnTo>
                  <a:pt x="355028" y="1752841"/>
                </a:lnTo>
                <a:lnTo>
                  <a:pt x="310654" y="1758086"/>
                </a:lnTo>
                <a:lnTo>
                  <a:pt x="267030" y="1768563"/>
                </a:lnTo>
                <a:lnTo>
                  <a:pt x="224650" y="1784286"/>
                </a:lnTo>
                <a:lnTo>
                  <a:pt x="184035" y="1805254"/>
                </a:lnTo>
                <a:lnTo>
                  <a:pt x="145669" y="1831454"/>
                </a:lnTo>
                <a:lnTo>
                  <a:pt x="110058" y="1862899"/>
                </a:lnTo>
                <a:lnTo>
                  <a:pt x="78613" y="1898510"/>
                </a:lnTo>
                <a:lnTo>
                  <a:pt x="52412" y="1936877"/>
                </a:lnTo>
                <a:lnTo>
                  <a:pt x="31445" y="1977491"/>
                </a:lnTo>
                <a:lnTo>
                  <a:pt x="15722" y="2019871"/>
                </a:lnTo>
                <a:lnTo>
                  <a:pt x="5245" y="2063496"/>
                </a:lnTo>
                <a:lnTo>
                  <a:pt x="0" y="2107869"/>
                </a:lnTo>
                <a:lnTo>
                  <a:pt x="0" y="2152497"/>
                </a:lnTo>
                <a:lnTo>
                  <a:pt x="5245" y="2196871"/>
                </a:lnTo>
                <a:lnTo>
                  <a:pt x="15722" y="2240496"/>
                </a:lnTo>
                <a:lnTo>
                  <a:pt x="31445" y="2282875"/>
                </a:lnTo>
                <a:lnTo>
                  <a:pt x="52412" y="2323490"/>
                </a:lnTo>
                <a:lnTo>
                  <a:pt x="78613" y="2361857"/>
                </a:lnTo>
                <a:lnTo>
                  <a:pt x="110058" y="2397468"/>
                </a:lnTo>
                <a:lnTo>
                  <a:pt x="145669" y="2428913"/>
                </a:lnTo>
                <a:lnTo>
                  <a:pt x="184035" y="2455126"/>
                </a:lnTo>
                <a:lnTo>
                  <a:pt x="224650" y="2476081"/>
                </a:lnTo>
                <a:lnTo>
                  <a:pt x="267030" y="2491803"/>
                </a:lnTo>
                <a:lnTo>
                  <a:pt x="310654" y="2502293"/>
                </a:lnTo>
                <a:lnTo>
                  <a:pt x="355028" y="2507526"/>
                </a:lnTo>
                <a:lnTo>
                  <a:pt x="399656" y="2507526"/>
                </a:lnTo>
                <a:lnTo>
                  <a:pt x="444042" y="2502293"/>
                </a:lnTo>
                <a:lnTo>
                  <a:pt x="487667" y="2491803"/>
                </a:lnTo>
                <a:lnTo>
                  <a:pt x="530034" y="2476081"/>
                </a:lnTo>
                <a:lnTo>
                  <a:pt x="570661" y="2455126"/>
                </a:lnTo>
                <a:lnTo>
                  <a:pt x="609028" y="2428913"/>
                </a:lnTo>
                <a:lnTo>
                  <a:pt x="644639" y="2397468"/>
                </a:lnTo>
                <a:lnTo>
                  <a:pt x="676084" y="2361857"/>
                </a:lnTo>
                <a:lnTo>
                  <a:pt x="702284" y="2323490"/>
                </a:lnTo>
                <a:lnTo>
                  <a:pt x="723252" y="2282875"/>
                </a:lnTo>
                <a:lnTo>
                  <a:pt x="738974" y="2240496"/>
                </a:lnTo>
                <a:lnTo>
                  <a:pt x="749452" y="2196871"/>
                </a:lnTo>
                <a:lnTo>
                  <a:pt x="754697" y="2152497"/>
                </a:lnTo>
                <a:lnTo>
                  <a:pt x="754697" y="2107869"/>
                </a:lnTo>
                <a:close/>
              </a:path>
              <a:path w="755015" h="3393440">
                <a:moveTo>
                  <a:pt x="754697" y="1222171"/>
                </a:moveTo>
                <a:lnTo>
                  <a:pt x="749452" y="1177785"/>
                </a:lnTo>
                <a:lnTo>
                  <a:pt x="738974" y="1134160"/>
                </a:lnTo>
                <a:lnTo>
                  <a:pt x="723252" y="1091793"/>
                </a:lnTo>
                <a:lnTo>
                  <a:pt x="702284" y="1051166"/>
                </a:lnTo>
                <a:lnTo>
                  <a:pt x="676084" y="1012799"/>
                </a:lnTo>
                <a:lnTo>
                  <a:pt x="644639" y="977188"/>
                </a:lnTo>
                <a:lnTo>
                  <a:pt x="609028" y="945756"/>
                </a:lnTo>
                <a:lnTo>
                  <a:pt x="570661" y="919543"/>
                </a:lnTo>
                <a:lnTo>
                  <a:pt x="530034" y="898588"/>
                </a:lnTo>
                <a:lnTo>
                  <a:pt x="487667" y="882865"/>
                </a:lnTo>
                <a:lnTo>
                  <a:pt x="444042" y="872375"/>
                </a:lnTo>
                <a:lnTo>
                  <a:pt x="399656" y="867143"/>
                </a:lnTo>
                <a:lnTo>
                  <a:pt x="355028" y="867143"/>
                </a:lnTo>
                <a:lnTo>
                  <a:pt x="310654" y="872375"/>
                </a:lnTo>
                <a:lnTo>
                  <a:pt x="267030" y="882865"/>
                </a:lnTo>
                <a:lnTo>
                  <a:pt x="224650" y="898588"/>
                </a:lnTo>
                <a:lnTo>
                  <a:pt x="184035" y="919543"/>
                </a:lnTo>
                <a:lnTo>
                  <a:pt x="145669" y="945756"/>
                </a:lnTo>
                <a:lnTo>
                  <a:pt x="110058" y="977188"/>
                </a:lnTo>
                <a:lnTo>
                  <a:pt x="78613" y="1012799"/>
                </a:lnTo>
                <a:lnTo>
                  <a:pt x="52412" y="1051166"/>
                </a:lnTo>
                <a:lnTo>
                  <a:pt x="31445" y="1091793"/>
                </a:lnTo>
                <a:lnTo>
                  <a:pt x="15722" y="1134160"/>
                </a:lnTo>
                <a:lnTo>
                  <a:pt x="5245" y="1177785"/>
                </a:lnTo>
                <a:lnTo>
                  <a:pt x="0" y="1222171"/>
                </a:lnTo>
                <a:lnTo>
                  <a:pt x="0" y="1266799"/>
                </a:lnTo>
                <a:lnTo>
                  <a:pt x="5245" y="1311173"/>
                </a:lnTo>
                <a:lnTo>
                  <a:pt x="15722" y="1354797"/>
                </a:lnTo>
                <a:lnTo>
                  <a:pt x="31445" y="1397177"/>
                </a:lnTo>
                <a:lnTo>
                  <a:pt x="52412" y="1437792"/>
                </a:lnTo>
                <a:lnTo>
                  <a:pt x="78613" y="1476159"/>
                </a:lnTo>
                <a:lnTo>
                  <a:pt x="110058" y="1511769"/>
                </a:lnTo>
                <a:lnTo>
                  <a:pt x="145669" y="1543215"/>
                </a:lnTo>
                <a:lnTo>
                  <a:pt x="184035" y="1569415"/>
                </a:lnTo>
                <a:lnTo>
                  <a:pt x="224650" y="1590382"/>
                </a:lnTo>
                <a:lnTo>
                  <a:pt x="267030" y="1606105"/>
                </a:lnTo>
                <a:lnTo>
                  <a:pt x="310654" y="1616583"/>
                </a:lnTo>
                <a:lnTo>
                  <a:pt x="355028" y="1621828"/>
                </a:lnTo>
                <a:lnTo>
                  <a:pt x="399656" y="1621828"/>
                </a:lnTo>
                <a:lnTo>
                  <a:pt x="444042" y="1616583"/>
                </a:lnTo>
                <a:lnTo>
                  <a:pt x="487667" y="1606105"/>
                </a:lnTo>
                <a:lnTo>
                  <a:pt x="530034" y="1590382"/>
                </a:lnTo>
                <a:lnTo>
                  <a:pt x="570661" y="1569415"/>
                </a:lnTo>
                <a:lnTo>
                  <a:pt x="609028" y="1543215"/>
                </a:lnTo>
                <a:lnTo>
                  <a:pt x="644639" y="1511769"/>
                </a:lnTo>
                <a:lnTo>
                  <a:pt x="676084" y="1476159"/>
                </a:lnTo>
                <a:lnTo>
                  <a:pt x="702284" y="1437792"/>
                </a:lnTo>
                <a:lnTo>
                  <a:pt x="723252" y="1397177"/>
                </a:lnTo>
                <a:lnTo>
                  <a:pt x="738974" y="1354797"/>
                </a:lnTo>
                <a:lnTo>
                  <a:pt x="749452" y="1311173"/>
                </a:lnTo>
                <a:lnTo>
                  <a:pt x="754697" y="1266799"/>
                </a:lnTo>
                <a:lnTo>
                  <a:pt x="754697" y="1222171"/>
                </a:lnTo>
                <a:close/>
              </a:path>
              <a:path w="755015" h="3393440">
                <a:moveTo>
                  <a:pt x="754697" y="355041"/>
                </a:moveTo>
                <a:lnTo>
                  <a:pt x="749452" y="310654"/>
                </a:lnTo>
                <a:lnTo>
                  <a:pt x="738974" y="267030"/>
                </a:lnTo>
                <a:lnTo>
                  <a:pt x="723252" y="224663"/>
                </a:lnTo>
                <a:lnTo>
                  <a:pt x="702284" y="184035"/>
                </a:lnTo>
                <a:lnTo>
                  <a:pt x="676084" y="145669"/>
                </a:lnTo>
                <a:lnTo>
                  <a:pt x="644639" y="110058"/>
                </a:lnTo>
                <a:lnTo>
                  <a:pt x="609028" y="78613"/>
                </a:lnTo>
                <a:lnTo>
                  <a:pt x="570661" y="52412"/>
                </a:lnTo>
                <a:lnTo>
                  <a:pt x="530034" y="31445"/>
                </a:lnTo>
                <a:lnTo>
                  <a:pt x="487667" y="15722"/>
                </a:lnTo>
                <a:lnTo>
                  <a:pt x="444042" y="5245"/>
                </a:lnTo>
                <a:lnTo>
                  <a:pt x="399656" y="0"/>
                </a:lnTo>
                <a:lnTo>
                  <a:pt x="355028" y="0"/>
                </a:lnTo>
                <a:lnTo>
                  <a:pt x="310654" y="5245"/>
                </a:lnTo>
                <a:lnTo>
                  <a:pt x="267030" y="15722"/>
                </a:lnTo>
                <a:lnTo>
                  <a:pt x="224650" y="31445"/>
                </a:lnTo>
                <a:lnTo>
                  <a:pt x="184035" y="52412"/>
                </a:lnTo>
                <a:lnTo>
                  <a:pt x="145669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12" y="184035"/>
                </a:lnTo>
                <a:lnTo>
                  <a:pt x="31445" y="224663"/>
                </a:lnTo>
                <a:lnTo>
                  <a:pt x="15722" y="267030"/>
                </a:lnTo>
                <a:lnTo>
                  <a:pt x="5245" y="310654"/>
                </a:lnTo>
                <a:lnTo>
                  <a:pt x="0" y="355041"/>
                </a:lnTo>
                <a:lnTo>
                  <a:pt x="0" y="399669"/>
                </a:lnTo>
                <a:lnTo>
                  <a:pt x="5245" y="444042"/>
                </a:lnTo>
                <a:lnTo>
                  <a:pt x="15722" y="487667"/>
                </a:lnTo>
                <a:lnTo>
                  <a:pt x="31445" y="530047"/>
                </a:lnTo>
                <a:lnTo>
                  <a:pt x="52412" y="570661"/>
                </a:lnTo>
                <a:lnTo>
                  <a:pt x="78613" y="609028"/>
                </a:lnTo>
                <a:lnTo>
                  <a:pt x="110058" y="644639"/>
                </a:lnTo>
                <a:lnTo>
                  <a:pt x="145669" y="676084"/>
                </a:lnTo>
                <a:lnTo>
                  <a:pt x="184035" y="702284"/>
                </a:lnTo>
                <a:lnTo>
                  <a:pt x="224650" y="723252"/>
                </a:lnTo>
                <a:lnTo>
                  <a:pt x="267030" y="738974"/>
                </a:lnTo>
                <a:lnTo>
                  <a:pt x="310654" y="749452"/>
                </a:lnTo>
                <a:lnTo>
                  <a:pt x="355028" y="754697"/>
                </a:lnTo>
                <a:lnTo>
                  <a:pt x="399656" y="754697"/>
                </a:lnTo>
                <a:lnTo>
                  <a:pt x="444042" y="749452"/>
                </a:lnTo>
                <a:lnTo>
                  <a:pt x="487667" y="738974"/>
                </a:lnTo>
                <a:lnTo>
                  <a:pt x="530034" y="723252"/>
                </a:lnTo>
                <a:lnTo>
                  <a:pt x="570661" y="702284"/>
                </a:lnTo>
                <a:lnTo>
                  <a:pt x="609028" y="676084"/>
                </a:lnTo>
                <a:lnTo>
                  <a:pt x="644639" y="644639"/>
                </a:lnTo>
                <a:lnTo>
                  <a:pt x="676084" y="609028"/>
                </a:lnTo>
                <a:lnTo>
                  <a:pt x="702284" y="570661"/>
                </a:lnTo>
                <a:lnTo>
                  <a:pt x="723252" y="530047"/>
                </a:lnTo>
                <a:lnTo>
                  <a:pt x="738974" y="487667"/>
                </a:lnTo>
                <a:lnTo>
                  <a:pt x="749452" y="444042"/>
                </a:lnTo>
                <a:lnTo>
                  <a:pt x="754697" y="399669"/>
                </a:lnTo>
                <a:lnTo>
                  <a:pt x="754697" y="355041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89441" y="1508645"/>
            <a:ext cx="2966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25127" y="1550218"/>
            <a:ext cx="4041775" cy="393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  <a:spcBef>
                <a:spcPts val="1570"/>
              </a:spcBef>
              <a:tabLst>
                <a:tab pos="994410" algn="l"/>
              </a:tabLst>
            </a:pPr>
            <a:r>
              <a:rPr sz="6000" baseline="-9722" dirty="0">
                <a:solidFill>
                  <a:srgbClr val="FFFFFF"/>
                </a:solidFill>
                <a:latin typeface="Arial Black"/>
                <a:cs typeface="Arial Black"/>
              </a:rPr>
              <a:t>P	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endParaRPr sz="2400">
              <a:latin typeface="Arial"/>
              <a:cs typeface="Arial"/>
            </a:endParaRPr>
          </a:p>
          <a:p>
            <a:pPr marL="169545">
              <a:lnSpc>
                <a:spcPct val="100000"/>
              </a:lnSpc>
              <a:spcBef>
                <a:spcPts val="1735"/>
              </a:spcBef>
              <a:tabLst>
                <a:tab pos="994410" algn="l"/>
              </a:tabLst>
            </a:pPr>
            <a:r>
              <a:rPr sz="6000" baseline="-13888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  <a:p>
            <a:pPr marL="113030">
              <a:lnSpc>
                <a:spcPct val="100000"/>
              </a:lnSpc>
              <a:spcBef>
                <a:spcPts val="3185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4000">
              <a:latin typeface="Arial Black"/>
              <a:cs typeface="Arial Black"/>
            </a:endParaRPr>
          </a:p>
          <a:p>
            <a:pPr marL="183515">
              <a:lnSpc>
                <a:spcPct val="100000"/>
              </a:lnSpc>
              <a:spcBef>
                <a:spcPts val="905"/>
              </a:spcBef>
              <a:tabLst>
                <a:tab pos="994410" algn="l"/>
              </a:tabLst>
            </a:pPr>
            <a:r>
              <a:rPr sz="6000" baseline="-17361" dirty="0">
                <a:solidFill>
                  <a:srgbClr val="FFFFFF"/>
                </a:solidFill>
                <a:latin typeface="Arial Black"/>
                <a:cs typeface="Arial Black"/>
              </a:rPr>
              <a:t>S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23585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9758" y="4618650"/>
            <a:ext cx="5445760" cy="2016125"/>
          </a:xfrm>
          <a:custGeom>
            <a:avLst/>
            <a:gdLst/>
            <a:ahLst/>
            <a:cxnLst/>
            <a:rect l="l" t="t" r="r" b="b"/>
            <a:pathLst>
              <a:path w="5445760" h="2016125">
                <a:moveTo>
                  <a:pt x="5445627" y="0"/>
                </a:moveTo>
                <a:lnTo>
                  <a:pt x="0" y="0"/>
                </a:lnTo>
                <a:lnTo>
                  <a:pt x="0" y="2015553"/>
                </a:lnTo>
                <a:lnTo>
                  <a:pt x="5445627" y="2015553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57770" y="2668502"/>
            <a:ext cx="1270000" cy="346710"/>
          </a:xfrm>
          <a:custGeom>
            <a:avLst/>
            <a:gdLst/>
            <a:ahLst/>
            <a:cxnLst/>
            <a:rect l="l" t="t" r="r" b="b"/>
            <a:pathLst>
              <a:path w="1270000" h="346710">
                <a:moveTo>
                  <a:pt x="1096719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90" y="50689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6"/>
                </a:lnTo>
                <a:lnTo>
                  <a:pt x="6182" y="219074"/>
                </a:lnTo>
                <a:lnTo>
                  <a:pt x="23628" y="260416"/>
                </a:lnTo>
                <a:lnTo>
                  <a:pt x="50690" y="295442"/>
                </a:lnTo>
                <a:lnTo>
                  <a:pt x="85716" y="322503"/>
                </a:lnTo>
                <a:lnTo>
                  <a:pt x="127058" y="339950"/>
                </a:lnTo>
                <a:lnTo>
                  <a:pt x="173066" y="346132"/>
                </a:lnTo>
                <a:lnTo>
                  <a:pt x="1096719" y="346132"/>
                </a:lnTo>
                <a:lnTo>
                  <a:pt x="1142728" y="339950"/>
                </a:lnTo>
                <a:lnTo>
                  <a:pt x="1184070" y="322503"/>
                </a:lnTo>
                <a:lnTo>
                  <a:pt x="1219096" y="295442"/>
                </a:lnTo>
                <a:lnTo>
                  <a:pt x="1246158" y="260416"/>
                </a:lnTo>
                <a:lnTo>
                  <a:pt x="1263604" y="219074"/>
                </a:lnTo>
                <a:lnTo>
                  <a:pt x="1269786" y="173066"/>
                </a:lnTo>
                <a:lnTo>
                  <a:pt x="1263604" y="127058"/>
                </a:lnTo>
                <a:lnTo>
                  <a:pt x="1246158" y="85716"/>
                </a:lnTo>
                <a:lnTo>
                  <a:pt x="1219096" y="50689"/>
                </a:lnTo>
                <a:lnTo>
                  <a:pt x="1184070" y="23628"/>
                </a:lnTo>
                <a:lnTo>
                  <a:pt x="1142728" y="6182"/>
                </a:lnTo>
                <a:lnTo>
                  <a:pt x="109671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351832" y="1487301"/>
            <a:ext cx="5445760" cy="4466590"/>
            <a:chOff x="6351832" y="1487301"/>
            <a:chExt cx="5445760" cy="4466590"/>
          </a:xfrm>
        </p:grpSpPr>
        <p:sp>
          <p:nvSpPr>
            <p:cNvPr id="25" name="object 25"/>
            <p:cNvSpPr/>
            <p:nvPr/>
          </p:nvSpPr>
          <p:spPr>
            <a:xfrm>
              <a:off x="6725127" y="1858441"/>
              <a:ext cx="1016000" cy="0"/>
            </a:xfrm>
            <a:custGeom>
              <a:avLst/>
              <a:gdLst/>
              <a:ahLst/>
              <a:cxnLst/>
              <a:rect l="l" t="t" r="r" b="b"/>
              <a:pathLst>
                <a:path w="1016000">
                  <a:moveTo>
                    <a:pt x="0" y="0"/>
                  </a:moveTo>
                  <a:lnTo>
                    <a:pt x="1015900" y="0"/>
                  </a:lnTo>
                </a:path>
              </a:pathLst>
            </a:custGeom>
            <a:ln w="319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51832" y="1487301"/>
              <a:ext cx="5445760" cy="4466590"/>
            </a:xfrm>
            <a:custGeom>
              <a:avLst/>
              <a:gdLst/>
              <a:ahLst/>
              <a:cxnLst/>
              <a:rect l="l" t="t" r="r" b="b"/>
              <a:pathLst>
                <a:path w="5445759" h="4466590">
                  <a:moveTo>
                    <a:pt x="5445627" y="0"/>
                  </a:moveTo>
                  <a:lnTo>
                    <a:pt x="0" y="0"/>
                  </a:lnTo>
                  <a:lnTo>
                    <a:pt x="0" y="4466236"/>
                  </a:lnTo>
                  <a:lnTo>
                    <a:pt x="5445627" y="4466236"/>
                  </a:lnTo>
                  <a:lnTo>
                    <a:pt x="5445627" y="0"/>
                  </a:lnTo>
                  <a:close/>
                </a:path>
              </a:pathLst>
            </a:custGeom>
            <a:solidFill>
              <a:srgbClr val="2E333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704205" y="2068106"/>
            <a:ext cx="3057525" cy="87376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1889125">
              <a:lnSpc>
                <a:spcPct val="100000"/>
              </a:lnSpc>
              <a:spcBef>
                <a:spcPts val="75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22586" y="4041081"/>
            <a:ext cx="13919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35" dirty="0">
                <a:solidFill>
                  <a:srgbClr val="A6A6A6"/>
                </a:solidFill>
                <a:latin typeface="Calibri"/>
                <a:cs typeface="Calibri"/>
              </a:rPr>
              <a:t>W</a:t>
            </a:r>
            <a:r>
              <a:rPr sz="2700" b="1" spc="-5" dirty="0">
                <a:solidFill>
                  <a:srgbClr val="A6A6A6"/>
                </a:solidFill>
                <a:latin typeface="Calibri"/>
                <a:cs typeface="Calibri"/>
              </a:rPr>
              <a:t>O</a:t>
            </a:r>
            <a:r>
              <a:rPr sz="2700" b="1" dirty="0">
                <a:solidFill>
                  <a:srgbClr val="A6A6A6"/>
                </a:solidFill>
                <a:latin typeface="Calibri"/>
                <a:cs typeface="Calibri"/>
              </a:rPr>
              <a:t>UN</a:t>
            </a:r>
            <a:r>
              <a:rPr sz="2700" b="1" spc="-5" dirty="0">
                <a:solidFill>
                  <a:srgbClr val="A6A6A6"/>
                </a:solidFill>
                <a:latin typeface="Calibri"/>
                <a:cs typeface="Calibri"/>
              </a:rPr>
              <a:t>D</a:t>
            </a:r>
            <a:r>
              <a:rPr sz="2700" b="1" dirty="0">
                <a:solidFill>
                  <a:srgbClr val="A6A6A6"/>
                </a:solidFill>
                <a:latin typeface="Calibri"/>
                <a:cs typeface="Calibri"/>
              </a:rPr>
              <a:t>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8858" y="2004263"/>
            <a:ext cx="5445760" cy="1746250"/>
          </a:xfrm>
          <a:custGeom>
            <a:avLst/>
            <a:gdLst/>
            <a:ahLst/>
            <a:cxnLst/>
            <a:rect l="l" t="t" r="r" b="b"/>
            <a:pathLst>
              <a:path w="5445760" h="1746250">
                <a:moveTo>
                  <a:pt x="5445627" y="0"/>
                </a:moveTo>
                <a:lnTo>
                  <a:pt x="0" y="0"/>
                </a:lnTo>
                <a:lnTo>
                  <a:pt x="0" y="1746107"/>
                </a:lnTo>
                <a:lnTo>
                  <a:pt x="5445627" y="1746107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746053" y="6560678"/>
            <a:ext cx="16129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61141" y="1832146"/>
            <a:ext cx="2233295" cy="13563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57785" marR="5080">
              <a:lnSpc>
                <a:spcPts val="2800"/>
              </a:lnSpc>
              <a:spcBef>
                <a:spcPts val="260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PENE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2400" b="1" spc="-180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NG 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TRAUMA</a:t>
            </a:r>
            <a:endParaRPr sz="2400">
              <a:latin typeface="Arial"/>
              <a:cs typeface="Arial"/>
            </a:endParaRPr>
          </a:p>
          <a:p>
            <a:pPr marL="12700" marR="140970">
              <a:lnSpc>
                <a:spcPts val="1900"/>
              </a:lnSpc>
              <a:spcBef>
                <a:spcPts val="940"/>
              </a:spcBef>
            </a:pPr>
            <a:r>
              <a:rPr sz="1800" spc="-5" dirty="0">
                <a:latin typeface="Arial MT"/>
                <a:cs typeface="Arial MT"/>
              </a:rPr>
              <a:t>Gunshot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shrapnel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chest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67682" y="1785980"/>
            <a:ext cx="4358640" cy="280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BLUNT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FORCE</a:t>
            </a:r>
            <a:r>
              <a:rPr sz="24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TRAUMA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855"/>
              </a:spcBef>
            </a:pPr>
            <a:r>
              <a:rPr sz="1800" spc="-5" dirty="0">
                <a:latin typeface="Arial MT"/>
                <a:cs typeface="Arial MT"/>
              </a:rPr>
              <a:t>Force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improvised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explosive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device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explosion </a:t>
            </a:r>
            <a:r>
              <a:rPr sz="1800" spc="-5" dirty="0">
                <a:latin typeface="Arial MT"/>
                <a:cs typeface="Arial MT"/>
              </a:rPr>
              <a:t>(IED), </a:t>
            </a:r>
            <a:r>
              <a:rPr sz="1800" dirty="0">
                <a:latin typeface="Arial MT"/>
                <a:cs typeface="Arial MT"/>
              </a:rPr>
              <a:t>high-impact vehicle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accident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(chest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hitting steering </a:t>
            </a:r>
            <a:r>
              <a:rPr sz="1800" dirty="0">
                <a:latin typeface="Arial MT"/>
                <a:cs typeface="Arial MT"/>
              </a:rPr>
              <a:t>wheel),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etc.</a:t>
            </a:r>
            <a:endParaRPr sz="1800">
              <a:latin typeface="Arial MT"/>
              <a:cs typeface="Arial MT"/>
            </a:endParaRPr>
          </a:p>
          <a:p>
            <a:pPr marL="12700" marR="81280">
              <a:lnSpc>
                <a:spcPts val="1900"/>
              </a:lnSpc>
              <a:spcBef>
                <a:spcPts val="990"/>
              </a:spcBef>
            </a:pPr>
            <a:r>
              <a:rPr sz="1800" b="1" spc="-5" dirty="0">
                <a:latin typeface="Arial"/>
                <a:cs typeface="Arial"/>
              </a:rPr>
              <a:t>Deformities, Bruising, swelling</a:t>
            </a:r>
            <a:r>
              <a:rPr sz="1800" spc="-5" dirty="0">
                <a:latin typeface="Arial MT"/>
                <a:cs typeface="Arial MT"/>
              </a:rPr>
              <a:t>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contusions </a:t>
            </a:r>
            <a:r>
              <a:rPr sz="1800" dirty="0">
                <a:latin typeface="Arial MT"/>
                <a:cs typeface="Arial MT"/>
              </a:rPr>
              <a:t>(around </a:t>
            </a:r>
            <a:r>
              <a:rPr sz="1800" spc="-5" dirty="0">
                <a:latin typeface="Arial MT"/>
                <a:cs typeface="Arial MT"/>
              </a:rPr>
              <a:t>the chest, </a:t>
            </a:r>
            <a:r>
              <a:rPr sz="1800" dirty="0">
                <a:latin typeface="Arial MT"/>
                <a:cs typeface="Arial MT"/>
              </a:rPr>
              <a:t>back or rib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cage), </a:t>
            </a:r>
            <a:r>
              <a:rPr sz="1800" b="1" spc="-5" dirty="0">
                <a:latin typeface="Arial"/>
                <a:cs typeface="Arial"/>
              </a:rPr>
              <a:t>crepitus </a:t>
            </a:r>
            <a:r>
              <a:rPr sz="1800" dirty="0">
                <a:latin typeface="Arial MT"/>
                <a:cs typeface="Arial MT"/>
              </a:rPr>
              <a:t>which is </a:t>
            </a:r>
            <a:r>
              <a:rPr sz="1800" spc="-5" dirty="0">
                <a:latin typeface="Arial MT"/>
                <a:cs typeface="Arial MT"/>
              </a:rPr>
              <a:t>felt </a:t>
            </a:r>
            <a:r>
              <a:rPr sz="1800" dirty="0">
                <a:latin typeface="Arial MT"/>
                <a:cs typeface="Arial MT"/>
              </a:rPr>
              <a:t>or heard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(crackling,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popping,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grating)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800" b="1" u="heavy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  <a:latin typeface="Arial"/>
                <a:cs typeface="Arial"/>
              </a:rPr>
              <a:t>ANY</a:t>
            </a:r>
            <a:r>
              <a:rPr sz="18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deformities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chest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004" y="1902542"/>
            <a:ext cx="2144466" cy="21827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30057" y="1873045"/>
            <a:ext cx="2180195" cy="221225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98205" y="4806215"/>
            <a:ext cx="11248390" cy="920750"/>
          </a:xfrm>
          <a:custGeom>
            <a:avLst/>
            <a:gdLst/>
            <a:ahLst/>
            <a:cxnLst/>
            <a:rect l="l" t="t" r="r" b="b"/>
            <a:pathLst>
              <a:path w="11248390" h="920750">
                <a:moveTo>
                  <a:pt x="11138058" y="0"/>
                </a:moveTo>
                <a:lnTo>
                  <a:pt x="110304" y="0"/>
                </a:lnTo>
                <a:lnTo>
                  <a:pt x="67368" y="8668"/>
                </a:lnTo>
                <a:lnTo>
                  <a:pt x="32307" y="32307"/>
                </a:lnTo>
                <a:lnTo>
                  <a:pt x="8668" y="67369"/>
                </a:lnTo>
                <a:lnTo>
                  <a:pt x="0" y="110304"/>
                </a:lnTo>
                <a:lnTo>
                  <a:pt x="0" y="810046"/>
                </a:lnTo>
                <a:lnTo>
                  <a:pt x="8668" y="852982"/>
                </a:lnTo>
                <a:lnTo>
                  <a:pt x="32307" y="888043"/>
                </a:lnTo>
                <a:lnTo>
                  <a:pt x="67368" y="911682"/>
                </a:lnTo>
                <a:lnTo>
                  <a:pt x="110304" y="920350"/>
                </a:lnTo>
                <a:lnTo>
                  <a:pt x="11138058" y="920350"/>
                </a:lnTo>
                <a:lnTo>
                  <a:pt x="11180993" y="911682"/>
                </a:lnTo>
                <a:lnTo>
                  <a:pt x="11216054" y="888043"/>
                </a:lnTo>
                <a:lnTo>
                  <a:pt x="11239693" y="852982"/>
                </a:lnTo>
                <a:lnTo>
                  <a:pt x="11248362" y="810046"/>
                </a:lnTo>
                <a:lnTo>
                  <a:pt x="11248362" y="110304"/>
                </a:lnTo>
                <a:lnTo>
                  <a:pt x="11239693" y="67369"/>
                </a:lnTo>
                <a:lnTo>
                  <a:pt x="11216054" y="32307"/>
                </a:lnTo>
                <a:lnTo>
                  <a:pt x="11180993" y="8668"/>
                </a:lnTo>
                <a:lnTo>
                  <a:pt x="11138058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34848" y="4980068"/>
            <a:ext cx="869124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REMEMBER: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These</a:t>
            </a:r>
            <a:r>
              <a:rPr sz="1800" dirty="0">
                <a:latin typeface="Arial MT"/>
                <a:cs typeface="Arial MT"/>
              </a:rPr>
              <a:t> injuries can lead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tension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pneumo-thorax.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spc="-5" dirty="0">
                <a:latin typeface="Arial MT"/>
                <a:cs typeface="Arial MT"/>
              </a:rPr>
              <a:t>This</a:t>
            </a:r>
            <a:r>
              <a:rPr sz="1800" dirty="0">
                <a:latin typeface="Arial MT"/>
                <a:cs typeface="Arial MT"/>
              </a:rPr>
              <a:t> is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one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of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the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most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common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causes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-5" dirty="0">
                <a:latin typeface="Arial MT"/>
                <a:cs typeface="Arial MT"/>
              </a:rPr>
              <a:t>preventable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deaths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on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battlefield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8343" y="6068855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0624" y="5027536"/>
            <a:ext cx="554620" cy="48284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85824" y="820681"/>
            <a:ext cx="79000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LIFE-THREATENING</a:t>
            </a:r>
            <a:r>
              <a:rPr sz="3600" spc="-40" dirty="0"/>
              <a:t> </a:t>
            </a:r>
            <a:r>
              <a:rPr sz="3600" dirty="0">
                <a:solidFill>
                  <a:srgbClr val="921928"/>
                </a:solidFill>
              </a:rPr>
              <a:t>CHEST</a:t>
            </a:r>
            <a:r>
              <a:rPr sz="3600" spc="-35" dirty="0">
                <a:solidFill>
                  <a:srgbClr val="921928"/>
                </a:solidFill>
              </a:rPr>
              <a:t> </a:t>
            </a:r>
            <a:r>
              <a:rPr sz="3600" spc="-25" dirty="0">
                <a:solidFill>
                  <a:srgbClr val="921928"/>
                </a:solidFill>
              </a:rPr>
              <a:t>INJURY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11746053" y="6560678"/>
            <a:ext cx="16129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6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160" y="1565077"/>
            <a:ext cx="2655972" cy="468537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4361" y="1711778"/>
            <a:ext cx="2712788" cy="193231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65729" y="3280354"/>
            <a:ext cx="220535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05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NASAL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FLARING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05"/>
              </a:spcBef>
            </a:pP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nostrils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widen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when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patient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breaths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56451" y="1651059"/>
            <a:ext cx="2624455" cy="121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05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RETRACTIONS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05"/>
              </a:spcBef>
            </a:pPr>
            <a:r>
              <a:rPr sz="1600" spc="-5" dirty="0">
                <a:latin typeface="Arial MT"/>
                <a:cs typeface="Arial MT"/>
              </a:rPr>
              <a:t>Suprasternal notch</a:t>
            </a:r>
            <a:r>
              <a:rPr sz="1600" dirty="0">
                <a:latin typeface="Arial MT"/>
                <a:cs typeface="Arial MT"/>
              </a:rPr>
              <a:t> or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intercostal retractions, </a:t>
            </a:r>
            <a:r>
              <a:rPr sz="1600" dirty="0">
                <a:latin typeface="Arial MT"/>
                <a:cs typeface="Arial MT"/>
              </a:rPr>
              <a:t>when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skin sinks </a:t>
            </a:r>
            <a:r>
              <a:rPr sz="1600" spc="-5" dirty="0">
                <a:latin typeface="Arial MT"/>
                <a:cs typeface="Arial MT"/>
              </a:rPr>
              <a:t>into the </a:t>
            </a:r>
            <a:r>
              <a:rPr sz="1600" dirty="0">
                <a:latin typeface="Arial MT"/>
                <a:cs typeface="Arial MT"/>
              </a:rPr>
              <a:t>chest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wall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when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patient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inhales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85492" y="4456069"/>
            <a:ext cx="2804795" cy="1243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05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TRIPOD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POSITIONING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97000"/>
              </a:lnSpc>
            </a:pPr>
            <a:r>
              <a:rPr sz="1600" spc="-5" dirty="0">
                <a:latin typeface="Arial MT"/>
                <a:cs typeface="Arial MT"/>
              </a:rPr>
              <a:t>The patient </a:t>
            </a:r>
            <a:r>
              <a:rPr sz="1600" dirty="0">
                <a:latin typeface="Arial MT"/>
                <a:cs typeface="Arial MT"/>
              </a:rPr>
              <a:t>will sit or </a:t>
            </a:r>
            <a:r>
              <a:rPr sz="1600" spc="-5" dirty="0">
                <a:latin typeface="Arial MT"/>
                <a:cs typeface="Arial MT"/>
              </a:rPr>
              <a:t>stand </a:t>
            </a:r>
            <a:r>
              <a:rPr sz="1600" dirty="0">
                <a:latin typeface="Arial MT"/>
                <a:cs typeface="Arial MT"/>
              </a:rPr>
              <a:t> leaning </a:t>
            </a:r>
            <a:r>
              <a:rPr sz="1600" spc="-5" dirty="0">
                <a:latin typeface="Arial MT"/>
                <a:cs typeface="Arial MT"/>
              </a:rPr>
              <a:t>forward </a:t>
            </a:r>
            <a:r>
              <a:rPr sz="1600" dirty="0">
                <a:latin typeface="Arial MT"/>
                <a:cs typeface="Arial MT"/>
              </a:rPr>
              <a:t>while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22222"/>
                </a:solidFill>
                <a:latin typeface="Arial MT"/>
                <a:cs typeface="Arial MT"/>
              </a:rPr>
              <a:t>supporting</a:t>
            </a:r>
            <a:r>
              <a:rPr sz="1600" spc="-10" dirty="0">
                <a:solidFill>
                  <a:srgbClr val="222222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22222"/>
                </a:solidFill>
                <a:latin typeface="Arial MT"/>
                <a:cs typeface="Arial MT"/>
              </a:rPr>
              <a:t>the </a:t>
            </a:r>
            <a:r>
              <a:rPr sz="1600" dirty="0">
                <a:solidFill>
                  <a:srgbClr val="222222"/>
                </a:solidFill>
                <a:latin typeface="Arial MT"/>
                <a:cs typeface="Arial MT"/>
              </a:rPr>
              <a:t>upper</a:t>
            </a:r>
            <a:r>
              <a:rPr sz="1600" spc="-15" dirty="0">
                <a:solidFill>
                  <a:srgbClr val="22222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22222"/>
                </a:solidFill>
                <a:latin typeface="Arial MT"/>
                <a:cs typeface="Arial MT"/>
              </a:rPr>
              <a:t>body</a:t>
            </a:r>
            <a:r>
              <a:rPr sz="1600" spc="-10" dirty="0">
                <a:solidFill>
                  <a:srgbClr val="222222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22222"/>
                </a:solidFill>
                <a:latin typeface="Arial MT"/>
                <a:cs typeface="Arial MT"/>
              </a:rPr>
              <a:t>with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00"/>
              </a:lnSpc>
            </a:pPr>
            <a:r>
              <a:rPr sz="1600" dirty="0">
                <a:solidFill>
                  <a:srgbClr val="222222"/>
                </a:solidFill>
                <a:latin typeface="Arial MT"/>
                <a:cs typeface="Arial MT"/>
              </a:rPr>
              <a:t>hands</a:t>
            </a:r>
            <a:r>
              <a:rPr sz="1600" spc="-30" dirty="0">
                <a:solidFill>
                  <a:srgbClr val="22222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22222"/>
                </a:solidFill>
                <a:latin typeface="Arial MT"/>
                <a:cs typeface="Arial MT"/>
              </a:rPr>
              <a:t>on</a:t>
            </a:r>
            <a:r>
              <a:rPr sz="1600" spc="-20" dirty="0">
                <a:solidFill>
                  <a:srgbClr val="222222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22222"/>
                </a:solidFill>
                <a:latin typeface="Arial MT"/>
                <a:cs typeface="Arial MT"/>
              </a:rPr>
              <a:t>the</a:t>
            </a:r>
            <a:r>
              <a:rPr sz="1600" spc="-20" dirty="0">
                <a:solidFill>
                  <a:srgbClr val="22222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22222"/>
                </a:solidFill>
                <a:latin typeface="Arial MT"/>
                <a:cs typeface="Arial MT"/>
              </a:rPr>
              <a:t>knees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68729" y="819915"/>
            <a:ext cx="79857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SIGNS</a:t>
            </a:r>
            <a:r>
              <a:rPr sz="3600" spc="-15" dirty="0"/>
              <a:t> </a:t>
            </a:r>
            <a:r>
              <a:rPr sz="3600" spc="-5" dirty="0"/>
              <a:t>OF</a:t>
            </a:r>
            <a:r>
              <a:rPr sz="3600" spc="-10" dirty="0"/>
              <a:t> </a:t>
            </a:r>
            <a:r>
              <a:rPr sz="3600" spc="-45" dirty="0">
                <a:solidFill>
                  <a:srgbClr val="921928"/>
                </a:solidFill>
              </a:rPr>
              <a:t>RESPIRATORY</a:t>
            </a:r>
            <a:r>
              <a:rPr sz="3600" spc="-8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DISTRESS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5802262" y="595424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8343" y="6068855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93427" y="4438334"/>
            <a:ext cx="1232516" cy="121760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951688" y="4477631"/>
            <a:ext cx="1946275" cy="106299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7432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CONFUSION</a:t>
            </a:r>
            <a:r>
              <a:rPr sz="1800" spc="-5" dirty="0">
                <a:latin typeface="Arial MT"/>
                <a:cs typeface="Arial MT"/>
              </a:rPr>
              <a:t>/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LIG</a:t>
            </a:r>
            <a:r>
              <a:rPr sz="1800" b="1" dirty="0">
                <a:latin typeface="Arial"/>
                <a:cs typeface="Arial"/>
              </a:rPr>
              <a:t>H</a:t>
            </a:r>
            <a:r>
              <a:rPr sz="1800" b="1" spc="-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HEADED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85"/>
              </a:lnSpc>
            </a:pP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800" b="1" spc="-30" dirty="0">
                <a:latin typeface="Arial"/>
                <a:cs typeface="Arial"/>
              </a:rPr>
              <a:t>AGITATION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864"/>
              </a:lnSpc>
            </a:pPr>
            <a:r>
              <a:rPr sz="1600" dirty="0">
                <a:latin typeface="Arial MT"/>
                <a:cs typeface="Arial MT"/>
              </a:rPr>
              <a:t>due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lack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oxygen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12828" y="4424164"/>
            <a:ext cx="1130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DYSPNEA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13707" y="4424164"/>
            <a:ext cx="143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3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ACHYPNEA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349330" y="1565076"/>
            <a:ext cx="2753360" cy="1637030"/>
            <a:chOff x="3349330" y="1565076"/>
            <a:chExt cx="2753360" cy="163703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9330" y="1565076"/>
              <a:ext cx="2753154" cy="16366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8864" y="2329417"/>
              <a:ext cx="201958" cy="1829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4202" y="2329418"/>
              <a:ext cx="201958" cy="182953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2465435" y="4542806"/>
            <a:ext cx="141605" cy="164465"/>
          </a:xfrm>
          <a:custGeom>
            <a:avLst/>
            <a:gdLst/>
            <a:ahLst/>
            <a:cxnLst/>
            <a:rect l="l" t="t" r="r" b="b"/>
            <a:pathLst>
              <a:path w="141605" h="164464">
                <a:moveTo>
                  <a:pt x="141316" y="0"/>
                </a:moveTo>
                <a:lnTo>
                  <a:pt x="0" y="81963"/>
                </a:lnTo>
                <a:lnTo>
                  <a:pt x="141316" y="163926"/>
                </a:lnTo>
                <a:lnTo>
                  <a:pt x="1413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00178" y="3362600"/>
            <a:ext cx="164465" cy="142240"/>
          </a:xfrm>
          <a:custGeom>
            <a:avLst/>
            <a:gdLst/>
            <a:ahLst/>
            <a:cxnLst/>
            <a:rect l="l" t="t" r="r" b="b"/>
            <a:pathLst>
              <a:path w="164464" h="142239">
                <a:moveTo>
                  <a:pt x="82204" y="0"/>
                </a:moveTo>
                <a:lnTo>
                  <a:pt x="0" y="141731"/>
                </a:lnTo>
                <a:lnTo>
                  <a:pt x="164409" y="141731"/>
                </a:lnTo>
                <a:lnTo>
                  <a:pt x="8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8830213" y="1741815"/>
            <a:ext cx="1326515" cy="2683510"/>
            <a:chOff x="8830213" y="1741815"/>
            <a:chExt cx="1326515" cy="2683510"/>
          </a:xfrm>
        </p:grpSpPr>
        <p:sp>
          <p:nvSpPr>
            <p:cNvPr id="23" name="object 23"/>
            <p:cNvSpPr/>
            <p:nvPr/>
          </p:nvSpPr>
          <p:spPr>
            <a:xfrm>
              <a:off x="8830213" y="1741815"/>
              <a:ext cx="141605" cy="164465"/>
            </a:xfrm>
            <a:custGeom>
              <a:avLst/>
              <a:gdLst/>
              <a:ahLst/>
              <a:cxnLst/>
              <a:rect l="l" t="t" r="r" b="b"/>
              <a:pathLst>
                <a:path w="141604" h="164464">
                  <a:moveTo>
                    <a:pt x="141315" y="0"/>
                  </a:moveTo>
                  <a:lnTo>
                    <a:pt x="0" y="81963"/>
                  </a:lnTo>
                  <a:lnTo>
                    <a:pt x="141315" y="163926"/>
                  </a:lnTo>
                  <a:lnTo>
                    <a:pt x="1413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55998" y="3441244"/>
              <a:ext cx="1200378" cy="983570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43031" y="3450612"/>
            <a:ext cx="1027324" cy="98357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302414" y="5761218"/>
            <a:ext cx="228790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3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CYANOSIS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around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mouth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lips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83813" y="4907334"/>
            <a:ext cx="881506" cy="739786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8340" y="1917043"/>
            <a:ext cx="6133465" cy="29743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23189">
              <a:lnSpc>
                <a:spcPts val="3200"/>
              </a:lnSpc>
              <a:spcBef>
                <a:spcPts val="340"/>
              </a:spcBef>
            </a:pP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PULSE </a:t>
            </a:r>
            <a:r>
              <a:rPr sz="2800" b="1" spc="-15" dirty="0">
                <a:solidFill>
                  <a:srgbClr val="921928"/>
                </a:solidFill>
                <a:latin typeface="Arial"/>
                <a:cs typeface="Arial"/>
              </a:rPr>
              <a:t>OXIMETRY </a:t>
            </a:r>
            <a:r>
              <a:rPr sz="2800" dirty="0">
                <a:latin typeface="Arial MT"/>
                <a:cs typeface="Arial MT"/>
              </a:rPr>
              <a:t>is a </a:t>
            </a:r>
            <a:r>
              <a:rPr sz="2800" spc="-5" dirty="0">
                <a:latin typeface="Arial MT"/>
                <a:cs typeface="Arial MT"/>
              </a:rPr>
              <a:t>tool that </a:t>
            </a:r>
            <a:r>
              <a:rPr sz="2800" dirty="0">
                <a:latin typeface="Arial MT"/>
                <a:cs typeface="Arial MT"/>
              </a:rPr>
              <a:t>can 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help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you</a:t>
            </a:r>
            <a:r>
              <a:rPr sz="2800" spc="-5" dirty="0">
                <a:latin typeface="Arial MT"/>
                <a:cs typeface="Arial MT"/>
              </a:rPr>
              <a:t> determine </a:t>
            </a:r>
            <a:r>
              <a:rPr sz="2800" dirty="0">
                <a:latin typeface="Arial MT"/>
                <a:cs typeface="Arial MT"/>
              </a:rPr>
              <a:t>if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your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patient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is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in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respiratory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distress.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Arial MT"/>
              <a:cs typeface="Arial MT"/>
            </a:endParaRPr>
          </a:p>
          <a:p>
            <a:pPr marL="12700" marR="5080">
              <a:lnSpc>
                <a:spcPts val="3200"/>
              </a:lnSpc>
            </a:pPr>
            <a:r>
              <a:rPr sz="2800" dirty="0">
                <a:latin typeface="Arial MT"/>
                <a:cs typeface="Arial MT"/>
              </a:rPr>
              <a:t>A pulse ox level </a:t>
            </a:r>
            <a:r>
              <a:rPr sz="2800" spc="-5" dirty="0">
                <a:latin typeface="Arial MT"/>
                <a:cs typeface="Arial MT"/>
              </a:rPr>
              <a:t>that </a:t>
            </a:r>
            <a:r>
              <a:rPr sz="2800" dirty="0">
                <a:latin typeface="Arial MT"/>
                <a:cs typeface="Arial MT"/>
              </a:rPr>
              <a:t>is </a:t>
            </a:r>
            <a:r>
              <a:rPr sz="2800" b="1" spc="-5" dirty="0">
                <a:latin typeface="Arial"/>
                <a:cs typeface="Arial"/>
              </a:rPr>
              <a:t>less than </a:t>
            </a:r>
            <a:r>
              <a:rPr sz="2800" b="1" dirty="0">
                <a:latin typeface="Arial"/>
                <a:cs typeface="Arial"/>
              </a:rPr>
              <a:t>90% 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can </a:t>
            </a:r>
            <a:r>
              <a:rPr sz="2800" spc="-5" dirty="0">
                <a:latin typeface="Arial MT"/>
                <a:cs typeface="Arial MT"/>
              </a:rPr>
              <a:t>indicate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 </a:t>
            </a:r>
            <a:r>
              <a:rPr sz="2800" spc="-5" dirty="0">
                <a:latin typeface="Arial MT"/>
                <a:cs typeface="Arial MT"/>
              </a:rPr>
              <a:t>casualty</a:t>
            </a:r>
            <a:r>
              <a:rPr sz="2800" dirty="0">
                <a:latin typeface="Arial MT"/>
                <a:cs typeface="Arial MT"/>
              </a:rPr>
              <a:t> is in </a:t>
            </a:r>
            <a:r>
              <a:rPr sz="2800" spc="-5" dirty="0">
                <a:latin typeface="Arial MT"/>
                <a:cs typeface="Arial MT"/>
              </a:rPr>
              <a:t>respiratory </a:t>
            </a:r>
            <a:r>
              <a:rPr sz="2800" spc="-76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distress.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11847" y="820681"/>
            <a:ext cx="4047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PULSE</a:t>
            </a:r>
            <a:r>
              <a:rPr sz="3600" spc="-65" dirty="0"/>
              <a:t> </a:t>
            </a:r>
            <a:r>
              <a:rPr sz="3600" spc="-20" dirty="0"/>
              <a:t>OXIMETRY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9361" y="1610832"/>
            <a:ext cx="3492500" cy="403730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962" y="284892"/>
            <a:ext cx="7242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8: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Respiration</a:t>
            </a:r>
            <a:r>
              <a:rPr sz="20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03389" y="818113"/>
            <a:ext cx="5385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OPEN</a:t>
            </a:r>
            <a:r>
              <a:rPr sz="3600" spc="-4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PNEUMOTHORAX</a:t>
            </a:r>
            <a:endParaRPr sz="3600"/>
          </a:p>
        </p:txBody>
      </p:sp>
      <p:grpSp>
        <p:nvGrpSpPr>
          <p:cNvPr id="5" name="object 5"/>
          <p:cNvGrpSpPr/>
          <p:nvPr/>
        </p:nvGrpSpPr>
        <p:grpSpPr>
          <a:xfrm>
            <a:off x="112278" y="1537661"/>
            <a:ext cx="4337685" cy="5245100"/>
            <a:chOff x="112278" y="1537661"/>
            <a:chExt cx="4337685" cy="52451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2454" y="1537661"/>
              <a:ext cx="3346895" cy="27299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7" y="4254167"/>
              <a:ext cx="2520000" cy="2520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6728" y="4290166"/>
              <a:ext cx="2448560" cy="2448560"/>
            </a:xfrm>
            <a:custGeom>
              <a:avLst/>
              <a:gdLst/>
              <a:ahLst/>
              <a:cxnLst/>
              <a:rect l="l" t="t" r="r" b="b"/>
              <a:pathLst>
                <a:path w="2448560" h="2448559">
                  <a:moveTo>
                    <a:pt x="2089499" y="358501"/>
                  </a:moveTo>
                  <a:lnTo>
                    <a:pt x="2122829" y="393141"/>
                  </a:lnTo>
                  <a:lnTo>
                    <a:pt x="2154533" y="428743"/>
                  </a:lnTo>
                  <a:lnTo>
                    <a:pt x="2184611" y="465259"/>
                  </a:lnTo>
                  <a:lnTo>
                    <a:pt x="2213064" y="502641"/>
                  </a:lnTo>
                  <a:lnTo>
                    <a:pt x="2239890" y="540841"/>
                  </a:lnTo>
                  <a:lnTo>
                    <a:pt x="2265091" y="579810"/>
                  </a:lnTo>
                  <a:lnTo>
                    <a:pt x="2288666" y="619501"/>
                  </a:lnTo>
                  <a:lnTo>
                    <a:pt x="2310615" y="659865"/>
                  </a:lnTo>
                  <a:lnTo>
                    <a:pt x="2330938" y="700855"/>
                  </a:lnTo>
                  <a:lnTo>
                    <a:pt x="2349636" y="742422"/>
                  </a:lnTo>
                  <a:lnTo>
                    <a:pt x="2366707" y="784518"/>
                  </a:lnTo>
                  <a:lnTo>
                    <a:pt x="2382153" y="827095"/>
                  </a:lnTo>
                  <a:lnTo>
                    <a:pt x="2395972" y="870106"/>
                  </a:lnTo>
                  <a:lnTo>
                    <a:pt x="2408166" y="913500"/>
                  </a:lnTo>
                  <a:lnTo>
                    <a:pt x="2418734" y="957232"/>
                  </a:lnTo>
                  <a:lnTo>
                    <a:pt x="2427677" y="1001252"/>
                  </a:lnTo>
                  <a:lnTo>
                    <a:pt x="2434993" y="1045513"/>
                  </a:lnTo>
                  <a:lnTo>
                    <a:pt x="2440683" y="1089966"/>
                  </a:lnTo>
                  <a:lnTo>
                    <a:pt x="2444748" y="1134564"/>
                  </a:lnTo>
                  <a:lnTo>
                    <a:pt x="2447187" y="1179258"/>
                  </a:lnTo>
                  <a:lnTo>
                    <a:pt x="2448000" y="1223999"/>
                  </a:lnTo>
                  <a:lnTo>
                    <a:pt x="2447187" y="1268741"/>
                  </a:lnTo>
                  <a:lnTo>
                    <a:pt x="2444748" y="1313435"/>
                  </a:lnTo>
                  <a:lnTo>
                    <a:pt x="2440683" y="1358033"/>
                  </a:lnTo>
                  <a:lnTo>
                    <a:pt x="2434993" y="1402486"/>
                  </a:lnTo>
                  <a:lnTo>
                    <a:pt x="2427677" y="1446747"/>
                  </a:lnTo>
                  <a:lnTo>
                    <a:pt x="2418734" y="1490767"/>
                  </a:lnTo>
                  <a:lnTo>
                    <a:pt x="2408166" y="1534499"/>
                  </a:lnTo>
                  <a:lnTo>
                    <a:pt x="2395972" y="1577893"/>
                  </a:lnTo>
                  <a:lnTo>
                    <a:pt x="2382153" y="1620904"/>
                  </a:lnTo>
                  <a:lnTo>
                    <a:pt x="2366707" y="1663481"/>
                  </a:lnTo>
                  <a:lnTo>
                    <a:pt x="2349636" y="1705577"/>
                  </a:lnTo>
                  <a:lnTo>
                    <a:pt x="2330938" y="1747144"/>
                  </a:lnTo>
                  <a:lnTo>
                    <a:pt x="2310615" y="1788134"/>
                  </a:lnTo>
                  <a:lnTo>
                    <a:pt x="2288666" y="1828498"/>
                  </a:lnTo>
                  <a:lnTo>
                    <a:pt x="2265091" y="1868189"/>
                  </a:lnTo>
                  <a:lnTo>
                    <a:pt x="2239890" y="1907159"/>
                  </a:lnTo>
                  <a:lnTo>
                    <a:pt x="2213064" y="1945358"/>
                  </a:lnTo>
                  <a:lnTo>
                    <a:pt x="2184611" y="1982740"/>
                  </a:lnTo>
                  <a:lnTo>
                    <a:pt x="2154533" y="2019256"/>
                  </a:lnTo>
                  <a:lnTo>
                    <a:pt x="2122829" y="2054859"/>
                  </a:lnTo>
                  <a:lnTo>
                    <a:pt x="2089499" y="2089499"/>
                  </a:lnTo>
                  <a:lnTo>
                    <a:pt x="2054859" y="2122829"/>
                  </a:lnTo>
                  <a:lnTo>
                    <a:pt x="2019256" y="2154533"/>
                  </a:lnTo>
                  <a:lnTo>
                    <a:pt x="1982740" y="2184611"/>
                  </a:lnTo>
                  <a:lnTo>
                    <a:pt x="1945358" y="2213064"/>
                  </a:lnTo>
                  <a:lnTo>
                    <a:pt x="1907159" y="2239890"/>
                  </a:lnTo>
                  <a:lnTo>
                    <a:pt x="1868189" y="2265091"/>
                  </a:lnTo>
                  <a:lnTo>
                    <a:pt x="1828498" y="2288666"/>
                  </a:lnTo>
                  <a:lnTo>
                    <a:pt x="1788134" y="2310615"/>
                  </a:lnTo>
                  <a:lnTo>
                    <a:pt x="1747144" y="2330938"/>
                  </a:lnTo>
                  <a:lnTo>
                    <a:pt x="1705577" y="2349636"/>
                  </a:lnTo>
                  <a:lnTo>
                    <a:pt x="1663481" y="2366707"/>
                  </a:lnTo>
                  <a:lnTo>
                    <a:pt x="1620904" y="2382153"/>
                  </a:lnTo>
                  <a:lnTo>
                    <a:pt x="1577893" y="2395972"/>
                  </a:lnTo>
                  <a:lnTo>
                    <a:pt x="1534499" y="2408166"/>
                  </a:lnTo>
                  <a:lnTo>
                    <a:pt x="1490767" y="2418734"/>
                  </a:lnTo>
                  <a:lnTo>
                    <a:pt x="1446747" y="2427677"/>
                  </a:lnTo>
                  <a:lnTo>
                    <a:pt x="1402486" y="2434993"/>
                  </a:lnTo>
                  <a:lnTo>
                    <a:pt x="1358033" y="2440683"/>
                  </a:lnTo>
                  <a:lnTo>
                    <a:pt x="1313435" y="2444748"/>
                  </a:lnTo>
                  <a:lnTo>
                    <a:pt x="1268741" y="2447187"/>
                  </a:lnTo>
                  <a:lnTo>
                    <a:pt x="1223999" y="2448000"/>
                  </a:lnTo>
                  <a:lnTo>
                    <a:pt x="1179258" y="2447187"/>
                  </a:lnTo>
                  <a:lnTo>
                    <a:pt x="1134564" y="2444748"/>
                  </a:lnTo>
                  <a:lnTo>
                    <a:pt x="1089966" y="2440683"/>
                  </a:lnTo>
                  <a:lnTo>
                    <a:pt x="1045513" y="2434993"/>
                  </a:lnTo>
                  <a:lnTo>
                    <a:pt x="1001252" y="2427677"/>
                  </a:lnTo>
                  <a:lnTo>
                    <a:pt x="957232" y="2418734"/>
                  </a:lnTo>
                  <a:lnTo>
                    <a:pt x="913500" y="2408166"/>
                  </a:lnTo>
                  <a:lnTo>
                    <a:pt x="870106" y="2395972"/>
                  </a:lnTo>
                  <a:lnTo>
                    <a:pt x="827095" y="2382153"/>
                  </a:lnTo>
                  <a:lnTo>
                    <a:pt x="784518" y="2366707"/>
                  </a:lnTo>
                  <a:lnTo>
                    <a:pt x="742422" y="2349636"/>
                  </a:lnTo>
                  <a:lnTo>
                    <a:pt x="700855" y="2330938"/>
                  </a:lnTo>
                  <a:lnTo>
                    <a:pt x="659865" y="2310615"/>
                  </a:lnTo>
                  <a:lnTo>
                    <a:pt x="619501" y="2288666"/>
                  </a:lnTo>
                  <a:lnTo>
                    <a:pt x="579810" y="2265091"/>
                  </a:lnTo>
                  <a:lnTo>
                    <a:pt x="540841" y="2239890"/>
                  </a:lnTo>
                  <a:lnTo>
                    <a:pt x="502641" y="2213064"/>
                  </a:lnTo>
                  <a:lnTo>
                    <a:pt x="465259" y="2184611"/>
                  </a:lnTo>
                  <a:lnTo>
                    <a:pt x="428743" y="2154533"/>
                  </a:lnTo>
                  <a:lnTo>
                    <a:pt x="393141" y="2122829"/>
                  </a:lnTo>
                  <a:lnTo>
                    <a:pt x="358501" y="2089499"/>
                  </a:lnTo>
                  <a:lnTo>
                    <a:pt x="325171" y="2054859"/>
                  </a:lnTo>
                  <a:lnTo>
                    <a:pt x="293467" y="2019256"/>
                  </a:lnTo>
                  <a:lnTo>
                    <a:pt x="263388" y="1982740"/>
                  </a:lnTo>
                  <a:lnTo>
                    <a:pt x="234936" y="1945358"/>
                  </a:lnTo>
                  <a:lnTo>
                    <a:pt x="208109" y="1907159"/>
                  </a:lnTo>
                  <a:lnTo>
                    <a:pt x="182908" y="1868189"/>
                  </a:lnTo>
                  <a:lnTo>
                    <a:pt x="159333" y="1828498"/>
                  </a:lnTo>
                  <a:lnTo>
                    <a:pt x="137384" y="1788134"/>
                  </a:lnTo>
                  <a:lnTo>
                    <a:pt x="117061" y="1747144"/>
                  </a:lnTo>
                  <a:lnTo>
                    <a:pt x="98364" y="1705577"/>
                  </a:lnTo>
                  <a:lnTo>
                    <a:pt x="81292" y="1663481"/>
                  </a:lnTo>
                  <a:lnTo>
                    <a:pt x="65847" y="1620904"/>
                  </a:lnTo>
                  <a:lnTo>
                    <a:pt x="52027" y="1577893"/>
                  </a:lnTo>
                  <a:lnTo>
                    <a:pt x="39833" y="1534499"/>
                  </a:lnTo>
                  <a:lnTo>
                    <a:pt x="29265" y="1490767"/>
                  </a:lnTo>
                  <a:lnTo>
                    <a:pt x="20323" y="1446747"/>
                  </a:lnTo>
                  <a:lnTo>
                    <a:pt x="13006" y="1402486"/>
                  </a:lnTo>
                  <a:lnTo>
                    <a:pt x="7316" y="1358033"/>
                  </a:lnTo>
                  <a:lnTo>
                    <a:pt x="3251" y="1313435"/>
                  </a:lnTo>
                  <a:lnTo>
                    <a:pt x="812" y="1268741"/>
                  </a:lnTo>
                  <a:lnTo>
                    <a:pt x="0" y="1223999"/>
                  </a:lnTo>
                  <a:lnTo>
                    <a:pt x="812" y="1179258"/>
                  </a:lnTo>
                  <a:lnTo>
                    <a:pt x="3251" y="1134564"/>
                  </a:lnTo>
                  <a:lnTo>
                    <a:pt x="7316" y="1089966"/>
                  </a:lnTo>
                  <a:lnTo>
                    <a:pt x="13006" y="1045513"/>
                  </a:lnTo>
                  <a:lnTo>
                    <a:pt x="20323" y="1001252"/>
                  </a:lnTo>
                  <a:lnTo>
                    <a:pt x="29265" y="957232"/>
                  </a:lnTo>
                  <a:lnTo>
                    <a:pt x="39833" y="913500"/>
                  </a:lnTo>
                  <a:lnTo>
                    <a:pt x="52027" y="870106"/>
                  </a:lnTo>
                  <a:lnTo>
                    <a:pt x="65847" y="827095"/>
                  </a:lnTo>
                  <a:lnTo>
                    <a:pt x="81292" y="784518"/>
                  </a:lnTo>
                  <a:lnTo>
                    <a:pt x="98364" y="742422"/>
                  </a:lnTo>
                  <a:lnTo>
                    <a:pt x="117061" y="700855"/>
                  </a:lnTo>
                  <a:lnTo>
                    <a:pt x="137384" y="659865"/>
                  </a:lnTo>
                  <a:lnTo>
                    <a:pt x="159333" y="619501"/>
                  </a:lnTo>
                  <a:lnTo>
                    <a:pt x="182908" y="579810"/>
                  </a:lnTo>
                  <a:lnTo>
                    <a:pt x="208109" y="540841"/>
                  </a:lnTo>
                  <a:lnTo>
                    <a:pt x="234936" y="502641"/>
                  </a:lnTo>
                  <a:lnTo>
                    <a:pt x="263388" y="465259"/>
                  </a:lnTo>
                  <a:lnTo>
                    <a:pt x="293467" y="428743"/>
                  </a:lnTo>
                  <a:lnTo>
                    <a:pt x="325171" y="393141"/>
                  </a:lnTo>
                  <a:lnTo>
                    <a:pt x="358501" y="358501"/>
                  </a:lnTo>
                  <a:lnTo>
                    <a:pt x="393141" y="325171"/>
                  </a:lnTo>
                  <a:lnTo>
                    <a:pt x="428743" y="293467"/>
                  </a:lnTo>
                  <a:lnTo>
                    <a:pt x="465259" y="263388"/>
                  </a:lnTo>
                  <a:lnTo>
                    <a:pt x="502641" y="234936"/>
                  </a:lnTo>
                  <a:lnTo>
                    <a:pt x="540841" y="208109"/>
                  </a:lnTo>
                  <a:lnTo>
                    <a:pt x="579810" y="182908"/>
                  </a:lnTo>
                  <a:lnTo>
                    <a:pt x="619501" y="159333"/>
                  </a:lnTo>
                  <a:lnTo>
                    <a:pt x="659865" y="137384"/>
                  </a:lnTo>
                  <a:lnTo>
                    <a:pt x="700855" y="117061"/>
                  </a:lnTo>
                  <a:lnTo>
                    <a:pt x="742422" y="98364"/>
                  </a:lnTo>
                  <a:lnTo>
                    <a:pt x="784518" y="81292"/>
                  </a:lnTo>
                  <a:lnTo>
                    <a:pt x="827095" y="65847"/>
                  </a:lnTo>
                  <a:lnTo>
                    <a:pt x="870106" y="52027"/>
                  </a:lnTo>
                  <a:lnTo>
                    <a:pt x="913500" y="39833"/>
                  </a:lnTo>
                  <a:lnTo>
                    <a:pt x="957232" y="29265"/>
                  </a:lnTo>
                  <a:lnTo>
                    <a:pt x="1001252" y="20323"/>
                  </a:lnTo>
                  <a:lnTo>
                    <a:pt x="1045513" y="13006"/>
                  </a:lnTo>
                  <a:lnTo>
                    <a:pt x="1089966" y="7316"/>
                  </a:lnTo>
                  <a:lnTo>
                    <a:pt x="1134564" y="3251"/>
                  </a:lnTo>
                  <a:lnTo>
                    <a:pt x="1179258" y="812"/>
                  </a:lnTo>
                  <a:lnTo>
                    <a:pt x="1223999" y="0"/>
                  </a:lnTo>
                  <a:lnTo>
                    <a:pt x="1268741" y="812"/>
                  </a:lnTo>
                  <a:lnTo>
                    <a:pt x="1313435" y="3251"/>
                  </a:lnTo>
                  <a:lnTo>
                    <a:pt x="1358033" y="7316"/>
                  </a:lnTo>
                  <a:lnTo>
                    <a:pt x="1402486" y="13006"/>
                  </a:lnTo>
                  <a:lnTo>
                    <a:pt x="1446747" y="20323"/>
                  </a:lnTo>
                  <a:lnTo>
                    <a:pt x="1490767" y="29265"/>
                  </a:lnTo>
                  <a:lnTo>
                    <a:pt x="1534499" y="39833"/>
                  </a:lnTo>
                  <a:lnTo>
                    <a:pt x="1577893" y="52027"/>
                  </a:lnTo>
                  <a:lnTo>
                    <a:pt x="1620904" y="65847"/>
                  </a:lnTo>
                  <a:lnTo>
                    <a:pt x="1663481" y="81292"/>
                  </a:lnTo>
                  <a:lnTo>
                    <a:pt x="1705577" y="98364"/>
                  </a:lnTo>
                  <a:lnTo>
                    <a:pt x="1747144" y="117061"/>
                  </a:lnTo>
                  <a:lnTo>
                    <a:pt x="1788134" y="137384"/>
                  </a:lnTo>
                  <a:lnTo>
                    <a:pt x="1828498" y="159333"/>
                  </a:lnTo>
                  <a:lnTo>
                    <a:pt x="1868189" y="182908"/>
                  </a:lnTo>
                  <a:lnTo>
                    <a:pt x="1907159" y="208109"/>
                  </a:lnTo>
                  <a:lnTo>
                    <a:pt x="1945358" y="234936"/>
                  </a:lnTo>
                  <a:lnTo>
                    <a:pt x="1982740" y="263388"/>
                  </a:lnTo>
                  <a:lnTo>
                    <a:pt x="2019256" y="293467"/>
                  </a:lnTo>
                  <a:lnTo>
                    <a:pt x="2054859" y="325171"/>
                  </a:lnTo>
                  <a:lnTo>
                    <a:pt x="2089499" y="358501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0728" y="4344167"/>
              <a:ext cx="2340610" cy="2340610"/>
            </a:xfrm>
            <a:custGeom>
              <a:avLst/>
              <a:gdLst/>
              <a:ahLst/>
              <a:cxnLst/>
              <a:rect l="l" t="t" r="r" b="b"/>
              <a:pathLst>
                <a:path w="2340610" h="2340609">
                  <a:moveTo>
                    <a:pt x="1997315" y="342685"/>
                  </a:moveTo>
                  <a:lnTo>
                    <a:pt x="2030726" y="377477"/>
                  </a:lnTo>
                  <a:lnTo>
                    <a:pt x="2062425" y="413280"/>
                  </a:lnTo>
                  <a:lnTo>
                    <a:pt x="2092410" y="450041"/>
                  </a:lnTo>
                  <a:lnTo>
                    <a:pt x="2120681" y="487708"/>
                  </a:lnTo>
                  <a:lnTo>
                    <a:pt x="2147239" y="526226"/>
                  </a:lnTo>
                  <a:lnTo>
                    <a:pt x="2172084" y="565542"/>
                  </a:lnTo>
                  <a:lnTo>
                    <a:pt x="2195215" y="605604"/>
                  </a:lnTo>
                  <a:lnTo>
                    <a:pt x="2216633" y="646357"/>
                  </a:lnTo>
                  <a:lnTo>
                    <a:pt x="2236337" y="687750"/>
                  </a:lnTo>
                  <a:lnTo>
                    <a:pt x="2254328" y="729727"/>
                  </a:lnTo>
                  <a:lnTo>
                    <a:pt x="2270606" y="772238"/>
                  </a:lnTo>
                  <a:lnTo>
                    <a:pt x="2285170" y="815227"/>
                  </a:lnTo>
                  <a:lnTo>
                    <a:pt x="2298020" y="858642"/>
                  </a:lnTo>
                  <a:lnTo>
                    <a:pt x="2309158" y="902430"/>
                  </a:lnTo>
                  <a:lnTo>
                    <a:pt x="2318581" y="946537"/>
                  </a:lnTo>
                  <a:lnTo>
                    <a:pt x="2326292" y="990910"/>
                  </a:lnTo>
                  <a:lnTo>
                    <a:pt x="2332289" y="1035496"/>
                  </a:lnTo>
                  <a:lnTo>
                    <a:pt x="2336572" y="1080242"/>
                  </a:lnTo>
                  <a:lnTo>
                    <a:pt x="2339143" y="1125094"/>
                  </a:lnTo>
                  <a:lnTo>
                    <a:pt x="2339999" y="1170000"/>
                  </a:lnTo>
                  <a:lnTo>
                    <a:pt x="2339143" y="1214905"/>
                  </a:lnTo>
                  <a:lnTo>
                    <a:pt x="2336572" y="1259757"/>
                  </a:lnTo>
                  <a:lnTo>
                    <a:pt x="2332289" y="1304503"/>
                  </a:lnTo>
                  <a:lnTo>
                    <a:pt x="2326292" y="1349089"/>
                  </a:lnTo>
                  <a:lnTo>
                    <a:pt x="2318581" y="1393463"/>
                  </a:lnTo>
                  <a:lnTo>
                    <a:pt x="2309158" y="1437570"/>
                  </a:lnTo>
                  <a:lnTo>
                    <a:pt x="2298020" y="1481357"/>
                  </a:lnTo>
                  <a:lnTo>
                    <a:pt x="2285170" y="1524772"/>
                  </a:lnTo>
                  <a:lnTo>
                    <a:pt x="2270606" y="1567762"/>
                  </a:lnTo>
                  <a:lnTo>
                    <a:pt x="2254328" y="1610272"/>
                  </a:lnTo>
                  <a:lnTo>
                    <a:pt x="2236337" y="1652250"/>
                  </a:lnTo>
                  <a:lnTo>
                    <a:pt x="2216633" y="1693642"/>
                  </a:lnTo>
                  <a:lnTo>
                    <a:pt x="2195215" y="1734396"/>
                  </a:lnTo>
                  <a:lnTo>
                    <a:pt x="2172084" y="1774457"/>
                  </a:lnTo>
                  <a:lnTo>
                    <a:pt x="2147239" y="1813774"/>
                  </a:lnTo>
                  <a:lnTo>
                    <a:pt x="2120681" y="1852292"/>
                  </a:lnTo>
                  <a:lnTo>
                    <a:pt x="2092410" y="1889958"/>
                  </a:lnTo>
                  <a:lnTo>
                    <a:pt x="2062425" y="1926719"/>
                  </a:lnTo>
                  <a:lnTo>
                    <a:pt x="2030726" y="1962523"/>
                  </a:lnTo>
                  <a:lnTo>
                    <a:pt x="1997315" y="1997315"/>
                  </a:lnTo>
                  <a:lnTo>
                    <a:pt x="1962523" y="2030726"/>
                  </a:lnTo>
                  <a:lnTo>
                    <a:pt x="1926719" y="2062425"/>
                  </a:lnTo>
                  <a:lnTo>
                    <a:pt x="1889958" y="2092410"/>
                  </a:lnTo>
                  <a:lnTo>
                    <a:pt x="1852292" y="2120681"/>
                  </a:lnTo>
                  <a:lnTo>
                    <a:pt x="1813774" y="2147239"/>
                  </a:lnTo>
                  <a:lnTo>
                    <a:pt x="1774457" y="2172084"/>
                  </a:lnTo>
                  <a:lnTo>
                    <a:pt x="1734396" y="2195215"/>
                  </a:lnTo>
                  <a:lnTo>
                    <a:pt x="1693642" y="2216633"/>
                  </a:lnTo>
                  <a:lnTo>
                    <a:pt x="1652250" y="2236337"/>
                  </a:lnTo>
                  <a:lnTo>
                    <a:pt x="1610272" y="2254328"/>
                  </a:lnTo>
                  <a:lnTo>
                    <a:pt x="1567762" y="2270606"/>
                  </a:lnTo>
                  <a:lnTo>
                    <a:pt x="1524772" y="2285170"/>
                  </a:lnTo>
                  <a:lnTo>
                    <a:pt x="1481357" y="2298020"/>
                  </a:lnTo>
                  <a:lnTo>
                    <a:pt x="1437570" y="2309158"/>
                  </a:lnTo>
                  <a:lnTo>
                    <a:pt x="1393463" y="2318581"/>
                  </a:lnTo>
                  <a:lnTo>
                    <a:pt x="1349089" y="2326292"/>
                  </a:lnTo>
                  <a:lnTo>
                    <a:pt x="1304503" y="2332289"/>
                  </a:lnTo>
                  <a:lnTo>
                    <a:pt x="1259757" y="2336572"/>
                  </a:lnTo>
                  <a:lnTo>
                    <a:pt x="1214905" y="2339143"/>
                  </a:lnTo>
                  <a:lnTo>
                    <a:pt x="1170000" y="2339999"/>
                  </a:lnTo>
                  <a:lnTo>
                    <a:pt x="1125094" y="2339143"/>
                  </a:lnTo>
                  <a:lnTo>
                    <a:pt x="1080242" y="2336572"/>
                  </a:lnTo>
                  <a:lnTo>
                    <a:pt x="1035496" y="2332289"/>
                  </a:lnTo>
                  <a:lnTo>
                    <a:pt x="990910" y="2326292"/>
                  </a:lnTo>
                  <a:lnTo>
                    <a:pt x="946537" y="2318581"/>
                  </a:lnTo>
                  <a:lnTo>
                    <a:pt x="902430" y="2309158"/>
                  </a:lnTo>
                  <a:lnTo>
                    <a:pt x="858642" y="2298020"/>
                  </a:lnTo>
                  <a:lnTo>
                    <a:pt x="815227" y="2285170"/>
                  </a:lnTo>
                  <a:lnTo>
                    <a:pt x="772238" y="2270606"/>
                  </a:lnTo>
                  <a:lnTo>
                    <a:pt x="729727" y="2254328"/>
                  </a:lnTo>
                  <a:lnTo>
                    <a:pt x="687750" y="2236337"/>
                  </a:lnTo>
                  <a:lnTo>
                    <a:pt x="646357" y="2216633"/>
                  </a:lnTo>
                  <a:lnTo>
                    <a:pt x="605604" y="2195215"/>
                  </a:lnTo>
                  <a:lnTo>
                    <a:pt x="565542" y="2172084"/>
                  </a:lnTo>
                  <a:lnTo>
                    <a:pt x="526226" y="2147239"/>
                  </a:lnTo>
                  <a:lnTo>
                    <a:pt x="487708" y="2120681"/>
                  </a:lnTo>
                  <a:lnTo>
                    <a:pt x="450041" y="2092410"/>
                  </a:lnTo>
                  <a:lnTo>
                    <a:pt x="413280" y="2062425"/>
                  </a:lnTo>
                  <a:lnTo>
                    <a:pt x="377477" y="2030726"/>
                  </a:lnTo>
                  <a:lnTo>
                    <a:pt x="342685" y="1997315"/>
                  </a:lnTo>
                  <a:lnTo>
                    <a:pt x="309273" y="1962523"/>
                  </a:lnTo>
                  <a:lnTo>
                    <a:pt x="277574" y="1926719"/>
                  </a:lnTo>
                  <a:lnTo>
                    <a:pt x="247589" y="1889958"/>
                  </a:lnTo>
                  <a:lnTo>
                    <a:pt x="219318" y="1852292"/>
                  </a:lnTo>
                  <a:lnTo>
                    <a:pt x="192760" y="1813774"/>
                  </a:lnTo>
                  <a:lnTo>
                    <a:pt x="167915" y="1774457"/>
                  </a:lnTo>
                  <a:lnTo>
                    <a:pt x="144784" y="1734396"/>
                  </a:lnTo>
                  <a:lnTo>
                    <a:pt x="123366" y="1693642"/>
                  </a:lnTo>
                  <a:lnTo>
                    <a:pt x="103662" y="1652250"/>
                  </a:lnTo>
                  <a:lnTo>
                    <a:pt x="85671" y="1610272"/>
                  </a:lnTo>
                  <a:lnTo>
                    <a:pt x="69393" y="1567762"/>
                  </a:lnTo>
                  <a:lnTo>
                    <a:pt x="54829" y="1524772"/>
                  </a:lnTo>
                  <a:lnTo>
                    <a:pt x="41978" y="1481357"/>
                  </a:lnTo>
                  <a:lnTo>
                    <a:pt x="30841" y="1437570"/>
                  </a:lnTo>
                  <a:lnTo>
                    <a:pt x="21417" y="1393463"/>
                  </a:lnTo>
                  <a:lnTo>
                    <a:pt x="13707" y="1349089"/>
                  </a:lnTo>
                  <a:lnTo>
                    <a:pt x="7710" y="1304503"/>
                  </a:lnTo>
                  <a:lnTo>
                    <a:pt x="3426" y="1259757"/>
                  </a:lnTo>
                  <a:lnTo>
                    <a:pt x="856" y="1214905"/>
                  </a:lnTo>
                  <a:lnTo>
                    <a:pt x="0" y="1170000"/>
                  </a:lnTo>
                  <a:lnTo>
                    <a:pt x="856" y="1125094"/>
                  </a:lnTo>
                  <a:lnTo>
                    <a:pt x="3426" y="1080242"/>
                  </a:lnTo>
                  <a:lnTo>
                    <a:pt x="7710" y="1035496"/>
                  </a:lnTo>
                  <a:lnTo>
                    <a:pt x="13707" y="990910"/>
                  </a:lnTo>
                  <a:lnTo>
                    <a:pt x="21417" y="946537"/>
                  </a:lnTo>
                  <a:lnTo>
                    <a:pt x="30841" y="902430"/>
                  </a:lnTo>
                  <a:lnTo>
                    <a:pt x="41978" y="858642"/>
                  </a:lnTo>
                  <a:lnTo>
                    <a:pt x="54829" y="815227"/>
                  </a:lnTo>
                  <a:lnTo>
                    <a:pt x="69393" y="772238"/>
                  </a:lnTo>
                  <a:lnTo>
                    <a:pt x="85671" y="729727"/>
                  </a:lnTo>
                  <a:lnTo>
                    <a:pt x="103662" y="687750"/>
                  </a:lnTo>
                  <a:lnTo>
                    <a:pt x="123366" y="646357"/>
                  </a:lnTo>
                  <a:lnTo>
                    <a:pt x="144784" y="605604"/>
                  </a:lnTo>
                  <a:lnTo>
                    <a:pt x="167915" y="565542"/>
                  </a:lnTo>
                  <a:lnTo>
                    <a:pt x="192760" y="526226"/>
                  </a:lnTo>
                  <a:lnTo>
                    <a:pt x="219318" y="487708"/>
                  </a:lnTo>
                  <a:lnTo>
                    <a:pt x="247589" y="450041"/>
                  </a:lnTo>
                  <a:lnTo>
                    <a:pt x="277574" y="413280"/>
                  </a:lnTo>
                  <a:lnTo>
                    <a:pt x="309273" y="377477"/>
                  </a:lnTo>
                  <a:lnTo>
                    <a:pt x="342685" y="342685"/>
                  </a:lnTo>
                  <a:lnTo>
                    <a:pt x="377477" y="309273"/>
                  </a:lnTo>
                  <a:lnTo>
                    <a:pt x="413280" y="277574"/>
                  </a:lnTo>
                  <a:lnTo>
                    <a:pt x="450041" y="247589"/>
                  </a:lnTo>
                  <a:lnTo>
                    <a:pt x="487708" y="219318"/>
                  </a:lnTo>
                  <a:lnTo>
                    <a:pt x="526226" y="192760"/>
                  </a:lnTo>
                  <a:lnTo>
                    <a:pt x="565542" y="167915"/>
                  </a:lnTo>
                  <a:lnTo>
                    <a:pt x="605604" y="144784"/>
                  </a:lnTo>
                  <a:lnTo>
                    <a:pt x="646357" y="123366"/>
                  </a:lnTo>
                  <a:lnTo>
                    <a:pt x="687750" y="103662"/>
                  </a:lnTo>
                  <a:lnTo>
                    <a:pt x="729727" y="85671"/>
                  </a:lnTo>
                  <a:lnTo>
                    <a:pt x="772238" y="69393"/>
                  </a:lnTo>
                  <a:lnTo>
                    <a:pt x="815227" y="54829"/>
                  </a:lnTo>
                  <a:lnTo>
                    <a:pt x="858642" y="41978"/>
                  </a:lnTo>
                  <a:lnTo>
                    <a:pt x="902430" y="30841"/>
                  </a:lnTo>
                  <a:lnTo>
                    <a:pt x="946537" y="21417"/>
                  </a:lnTo>
                  <a:lnTo>
                    <a:pt x="990910" y="13707"/>
                  </a:lnTo>
                  <a:lnTo>
                    <a:pt x="1035496" y="7710"/>
                  </a:lnTo>
                  <a:lnTo>
                    <a:pt x="1080242" y="3426"/>
                  </a:lnTo>
                  <a:lnTo>
                    <a:pt x="1125094" y="856"/>
                  </a:lnTo>
                  <a:lnTo>
                    <a:pt x="1170000" y="0"/>
                  </a:lnTo>
                  <a:lnTo>
                    <a:pt x="1214905" y="856"/>
                  </a:lnTo>
                  <a:lnTo>
                    <a:pt x="1259757" y="3426"/>
                  </a:lnTo>
                  <a:lnTo>
                    <a:pt x="1304503" y="7710"/>
                  </a:lnTo>
                  <a:lnTo>
                    <a:pt x="1349089" y="13707"/>
                  </a:lnTo>
                  <a:lnTo>
                    <a:pt x="1393463" y="21417"/>
                  </a:lnTo>
                  <a:lnTo>
                    <a:pt x="1437570" y="30841"/>
                  </a:lnTo>
                  <a:lnTo>
                    <a:pt x="1481357" y="41978"/>
                  </a:lnTo>
                  <a:lnTo>
                    <a:pt x="1524772" y="54829"/>
                  </a:lnTo>
                  <a:lnTo>
                    <a:pt x="1567762" y="69393"/>
                  </a:lnTo>
                  <a:lnTo>
                    <a:pt x="1610272" y="85671"/>
                  </a:lnTo>
                  <a:lnTo>
                    <a:pt x="1652250" y="103662"/>
                  </a:lnTo>
                  <a:lnTo>
                    <a:pt x="1693642" y="123366"/>
                  </a:lnTo>
                  <a:lnTo>
                    <a:pt x="1734396" y="144784"/>
                  </a:lnTo>
                  <a:lnTo>
                    <a:pt x="1774457" y="167915"/>
                  </a:lnTo>
                  <a:lnTo>
                    <a:pt x="1813774" y="192760"/>
                  </a:lnTo>
                  <a:lnTo>
                    <a:pt x="1852292" y="219318"/>
                  </a:lnTo>
                  <a:lnTo>
                    <a:pt x="1889958" y="247589"/>
                  </a:lnTo>
                  <a:lnTo>
                    <a:pt x="1926719" y="277574"/>
                  </a:lnTo>
                  <a:lnTo>
                    <a:pt x="1962523" y="309273"/>
                  </a:lnTo>
                  <a:lnTo>
                    <a:pt x="1997315" y="342685"/>
                  </a:lnTo>
                  <a:close/>
                </a:path>
              </a:pathLst>
            </a:custGeom>
            <a:ln w="63500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3595" y="4634053"/>
              <a:ext cx="972819" cy="29209"/>
            </a:xfrm>
            <a:custGeom>
              <a:avLst/>
              <a:gdLst/>
              <a:ahLst/>
              <a:cxnLst/>
              <a:rect l="l" t="t" r="r" b="b"/>
              <a:pathLst>
                <a:path w="972819" h="29210">
                  <a:moveTo>
                    <a:pt x="972584" y="0"/>
                  </a:moveTo>
                  <a:lnTo>
                    <a:pt x="12694" y="28275"/>
                  </a:lnTo>
                  <a:lnTo>
                    <a:pt x="0" y="28649"/>
                  </a:lnTo>
                </a:path>
              </a:pathLst>
            </a:custGeom>
            <a:ln w="25399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695" y="4619158"/>
              <a:ext cx="87338" cy="873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88670" y="4983056"/>
              <a:ext cx="1277620" cy="135890"/>
            </a:xfrm>
            <a:custGeom>
              <a:avLst/>
              <a:gdLst/>
              <a:ahLst/>
              <a:cxnLst/>
              <a:rect l="l" t="t" r="r" b="b"/>
              <a:pathLst>
                <a:path w="1277620" h="135889">
                  <a:moveTo>
                    <a:pt x="1277509" y="0"/>
                  </a:moveTo>
                  <a:lnTo>
                    <a:pt x="12628" y="134409"/>
                  </a:lnTo>
                  <a:lnTo>
                    <a:pt x="0" y="135751"/>
                  </a:lnTo>
                </a:path>
              </a:pathLst>
            </a:custGeom>
            <a:ln w="254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1017" y="5075812"/>
              <a:ext cx="86887" cy="8688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05377" y="5332060"/>
              <a:ext cx="461009" cy="71755"/>
            </a:xfrm>
            <a:custGeom>
              <a:avLst/>
              <a:gdLst/>
              <a:ahLst/>
              <a:cxnLst/>
              <a:rect l="l" t="t" r="r" b="b"/>
              <a:pathLst>
                <a:path w="461010" h="71754">
                  <a:moveTo>
                    <a:pt x="460802" y="0"/>
                  </a:moveTo>
                  <a:lnTo>
                    <a:pt x="12550" y="69446"/>
                  </a:lnTo>
                  <a:lnTo>
                    <a:pt x="0" y="71391"/>
                  </a:lnTo>
                </a:path>
              </a:pathLst>
            </a:custGeom>
            <a:ln w="25399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58021" y="5360926"/>
              <a:ext cx="86345" cy="8634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45030" y="5681064"/>
              <a:ext cx="621665" cy="45085"/>
            </a:xfrm>
            <a:custGeom>
              <a:avLst/>
              <a:gdLst/>
              <a:ahLst/>
              <a:cxnLst/>
              <a:rect l="l" t="t" r="r" b="b"/>
              <a:pathLst>
                <a:path w="621664" h="45085">
                  <a:moveTo>
                    <a:pt x="621149" y="0"/>
                  </a:moveTo>
                  <a:lnTo>
                    <a:pt x="12667" y="43655"/>
                  </a:lnTo>
                  <a:lnTo>
                    <a:pt x="0" y="44564"/>
                  </a:lnTo>
                </a:path>
              </a:pathLst>
            </a:custGeom>
            <a:ln w="254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232" y="5682356"/>
              <a:ext cx="87152" cy="871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30319" y="5985874"/>
              <a:ext cx="1200150" cy="393700"/>
            </a:xfrm>
            <a:custGeom>
              <a:avLst/>
              <a:gdLst/>
              <a:ahLst/>
              <a:cxnLst/>
              <a:rect l="l" t="t" r="r" b="b"/>
              <a:pathLst>
                <a:path w="1200150" h="393700">
                  <a:moveTo>
                    <a:pt x="1199860" y="393197"/>
                  </a:moveTo>
                  <a:lnTo>
                    <a:pt x="12068" y="3954"/>
                  </a:lnTo>
                  <a:lnTo>
                    <a:pt x="0" y="0"/>
                  </a:lnTo>
                </a:path>
              </a:pathLst>
            </a:custGeom>
            <a:ln w="25399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701" y="5940960"/>
              <a:ext cx="87190" cy="8719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78609" y="5747218"/>
              <a:ext cx="1251585" cy="283210"/>
            </a:xfrm>
            <a:custGeom>
              <a:avLst/>
              <a:gdLst/>
              <a:ahLst/>
              <a:cxnLst/>
              <a:rect l="l" t="t" r="r" b="b"/>
              <a:pathLst>
                <a:path w="1251585" h="283210">
                  <a:moveTo>
                    <a:pt x="1251571" y="282849"/>
                  </a:moveTo>
                  <a:lnTo>
                    <a:pt x="12387" y="2799"/>
                  </a:lnTo>
                  <a:lnTo>
                    <a:pt x="0" y="0"/>
                  </a:lnTo>
                </a:path>
              </a:pathLst>
            </a:custGeom>
            <a:ln w="25399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1362" y="5703168"/>
              <a:ext cx="86234" cy="8623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913890" y="4375243"/>
            <a:ext cx="6290945" cy="1620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inspiration,</a:t>
            </a:r>
            <a:r>
              <a:rPr sz="1800" dirty="0">
                <a:latin typeface="Arial MT"/>
                <a:cs typeface="Arial MT"/>
              </a:rPr>
              <a:t> air </a:t>
            </a:r>
            <a:r>
              <a:rPr sz="1800" spc="-5" dirty="0">
                <a:latin typeface="Arial MT"/>
                <a:cs typeface="Arial MT"/>
              </a:rPr>
              <a:t>enters 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chest </a:t>
            </a:r>
            <a:r>
              <a:rPr sz="1800" spc="-5" dirty="0">
                <a:latin typeface="Arial MT"/>
                <a:cs typeface="Arial MT"/>
              </a:rPr>
              <a:t>through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not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normal </a:t>
            </a:r>
            <a:r>
              <a:rPr sz="1800" spc="-5" dirty="0">
                <a:latin typeface="Arial MT"/>
                <a:cs typeface="Arial MT"/>
              </a:rPr>
              <a:t>anatomy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affected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lung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cannot be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fully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re-inflated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by </a:t>
            </a:r>
            <a:r>
              <a:rPr sz="1800" spc="-5" dirty="0">
                <a:latin typeface="Arial MT"/>
                <a:cs typeface="Arial MT"/>
              </a:rPr>
              <a:t>inhalation</a:t>
            </a:r>
            <a:endParaRPr sz="1800">
              <a:latin typeface="Arial MT"/>
              <a:cs typeface="Arial MT"/>
            </a:endParaRPr>
          </a:p>
          <a:p>
            <a:pPr marL="12700" marR="272415">
              <a:lnSpc>
                <a:spcPts val="2100"/>
              </a:lnSpc>
              <a:spcBef>
                <a:spcPts val="1060"/>
              </a:spcBef>
            </a:pP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wound can be as small </a:t>
            </a:r>
            <a:r>
              <a:rPr sz="1800" spc="-5" dirty="0">
                <a:latin typeface="Arial MT"/>
                <a:cs typeface="Arial MT"/>
              </a:rPr>
              <a:t>2.0-2.5 </a:t>
            </a:r>
            <a:r>
              <a:rPr sz="1800" dirty="0">
                <a:latin typeface="Arial MT"/>
                <a:cs typeface="Arial MT"/>
              </a:rPr>
              <a:t>cm in </a:t>
            </a:r>
            <a:r>
              <a:rPr sz="1800" spc="-5" dirty="0">
                <a:latin typeface="Arial MT"/>
                <a:cs typeface="Arial MT"/>
              </a:rPr>
              <a:t>diameter </a:t>
            </a:r>
            <a:r>
              <a:rPr sz="1800" dirty="0">
                <a:latin typeface="Arial MT"/>
                <a:cs typeface="Arial MT"/>
              </a:rPr>
              <a:t>and can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cause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 open </a:t>
            </a:r>
            <a:r>
              <a:rPr sz="1800" spc="-5" dirty="0">
                <a:latin typeface="Arial MT"/>
                <a:cs typeface="Arial MT"/>
              </a:rPr>
              <a:t>pneumothorax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82716" y="6048997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5" y="46862"/>
                </a:lnTo>
                <a:lnTo>
                  <a:pt x="142306" y="73223"/>
                </a:lnTo>
                <a:lnTo>
                  <a:pt x="105440" y="105441"/>
                </a:lnTo>
                <a:lnTo>
                  <a:pt x="73222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2" y="577692"/>
                </a:lnTo>
                <a:lnTo>
                  <a:pt x="105440" y="614558"/>
                </a:lnTo>
                <a:lnTo>
                  <a:pt x="142306" y="646776"/>
                </a:lnTo>
                <a:lnTo>
                  <a:pt x="182205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8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8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818796" y="6163603"/>
            <a:ext cx="26200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5225" algn="l"/>
                <a:tab pos="18161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9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38979" y="1510677"/>
            <a:ext cx="6574790" cy="27749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4610" marR="2581910">
              <a:lnSpc>
                <a:spcPts val="2400"/>
              </a:lnSpc>
              <a:spcBef>
                <a:spcPts val="280"/>
              </a:spcBef>
            </a:pP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dirty="0">
                <a:latin typeface="Arial MT"/>
                <a:cs typeface="Arial MT"/>
              </a:rPr>
              <a:t>pleural space </a:t>
            </a:r>
            <a:r>
              <a:rPr sz="2100" spc="-5" dirty="0">
                <a:latin typeface="Arial MT"/>
                <a:cs typeface="Arial MT"/>
              </a:rPr>
              <a:t>between </a:t>
            </a:r>
            <a:r>
              <a:rPr sz="2100" dirty="0">
                <a:latin typeface="Arial MT"/>
                <a:cs typeface="Arial MT"/>
              </a:rPr>
              <a:t>lungs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and chest wall </a:t>
            </a:r>
            <a:r>
              <a:rPr sz="2100" spc="-5" dirty="0">
                <a:latin typeface="Arial MT"/>
                <a:cs typeface="Arial MT"/>
              </a:rPr>
              <a:t>naturally </a:t>
            </a:r>
            <a:r>
              <a:rPr sz="2100" dirty="0">
                <a:latin typeface="Arial MT"/>
                <a:cs typeface="Arial MT"/>
              </a:rPr>
              <a:t>has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negative </a:t>
            </a:r>
            <a:r>
              <a:rPr sz="2100" dirty="0">
                <a:latin typeface="Arial MT"/>
                <a:cs typeface="Arial MT"/>
              </a:rPr>
              <a:t>pressure which helps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the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lungs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stay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expanded,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and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not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collapse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during</a:t>
            </a:r>
            <a:r>
              <a:rPr sz="2100" spc="-5" dirty="0">
                <a:latin typeface="Arial MT"/>
                <a:cs typeface="Arial MT"/>
              </a:rPr>
              <a:t> exhalation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7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b="1" spc="-15" dirty="0">
                <a:solidFill>
                  <a:srgbClr val="921928"/>
                </a:solidFill>
                <a:latin typeface="Arial"/>
                <a:cs typeface="Arial"/>
              </a:rPr>
              <a:t>PENETRATING</a:t>
            </a:r>
            <a:r>
              <a:rPr sz="18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INJURIES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 THE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CHEST</a:t>
            </a:r>
            <a:r>
              <a:rPr sz="18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WALL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spc="-5" dirty="0">
                <a:latin typeface="Arial MT"/>
                <a:cs typeface="Arial MT"/>
              </a:rPr>
              <a:t>difficult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through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casualty’s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clothes,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protective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gear and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low-light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30653" y="4477566"/>
            <a:ext cx="114300" cy="521970"/>
          </a:xfrm>
          <a:custGeom>
            <a:avLst/>
            <a:gdLst/>
            <a:ahLst/>
            <a:cxnLst/>
            <a:rect l="l" t="t" r="r" b="b"/>
            <a:pathLst>
              <a:path w="114300" h="521970">
                <a:moveTo>
                  <a:pt x="0" y="521415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415"/>
                </a:lnTo>
                <a:lnTo>
                  <a:pt x="0" y="52141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28465" y="5109388"/>
            <a:ext cx="114300" cy="278765"/>
          </a:xfrm>
          <a:custGeom>
            <a:avLst/>
            <a:gdLst/>
            <a:ahLst/>
            <a:cxnLst/>
            <a:rect l="l" t="t" r="r" b="b"/>
            <a:pathLst>
              <a:path w="114300" h="278764">
                <a:moveTo>
                  <a:pt x="0" y="278729"/>
                </a:moveTo>
                <a:lnTo>
                  <a:pt x="0" y="0"/>
                </a:lnTo>
                <a:lnTo>
                  <a:pt x="114300" y="0"/>
                </a:lnTo>
                <a:lnTo>
                  <a:pt x="114300" y="278729"/>
                </a:lnTo>
                <a:lnTo>
                  <a:pt x="0" y="27872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30653" y="5515847"/>
            <a:ext cx="114300" cy="521970"/>
          </a:xfrm>
          <a:custGeom>
            <a:avLst/>
            <a:gdLst/>
            <a:ahLst/>
            <a:cxnLst/>
            <a:rect l="l" t="t" r="r" b="b"/>
            <a:pathLst>
              <a:path w="114300" h="521970">
                <a:moveTo>
                  <a:pt x="0" y="521415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415"/>
                </a:lnTo>
                <a:lnTo>
                  <a:pt x="0" y="52141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744919" y="4516691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Parietal</a:t>
            </a:r>
            <a:r>
              <a:rPr sz="1200" i="1" spc="-8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Pleura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2744919" y="4865695"/>
            <a:ext cx="1047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al"/>
                <a:cs typeface="Arial"/>
              </a:rPr>
              <a:t>Visceral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Pleura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44919" y="5214699"/>
            <a:ext cx="114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Chest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wall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Injury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44919" y="5563703"/>
            <a:ext cx="1363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Air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Pleural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Space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44919" y="6261711"/>
            <a:ext cx="779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Lung</a:t>
            </a:r>
            <a:r>
              <a:rPr sz="1200" i="1" spc="-8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Injury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44919" y="5912707"/>
            <a:ext cx="16694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al"/>
                <a:cs typeface="Arial"/>
              </a:rPr>
              <a:t>Partially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Collapsed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Lung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</TotalTime>
  <Words>1980</Words>
  <Application>Microsoft Office PowerPoint</Application>
  <PresentationFormat>Widescreen</PresentationFormat>
  <Paragraphs>306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Arial MT</vt:lpstr>
      <vt:lpstr>Calibri</vt:lpstr>
      <vt:lpstr>Office Theme</vt:lpstr>
      <vt:lpstr>TACTICAL COMBAT  CASUALTY CARE COURSE</vt:lpstr>
      <vt:lpstr>Module 8: Respiration Assessment and Management in TFC</vt:lpstr>
      <vt:lpstr>Module 8: Respiration Assessment and Management in TFC</vt:lpstr>
      <vt:lpstr>Three PHASES of TCCC</vt:lpstr>
      <vt:lpstr>MARCH PAWS</vt:lpstr>
      <vt:lpstr>LIFE-THREATENING CHEST INJURY</vt:lpstr>
      <vt:lpstr>SIGNS OF RESPIRATORY DISTRESS</vt:lpstr>
      <vt:lpstr>PULSE OXIMETRY</vt:lpstr>
      <vt:lpstr>OPEN PNEUMOTHORAX</vt:lpstr>
      <vt:lpstr>IDENTIFYING AN  OPEN PNEUMOTHORAX</vt:lpstr>
      <vt:lpstr>IDENTIFYING  ADDITIONAL CHEST WOUNDS</vt:lpstr>
      <vt:lpstr>VENTED AND NON-VENTED  CHEST SEALS</vt:lpstr>
      <vt:lpstr>APPLYING &amp; MANAGING  CHEST SEALS</vt:lpstr>
      <vt:lpstr>POSITION AFTER APPLYING  VENTED CHEST SEAL</vt:lpstr>
      <vt:lpstr>CHEST SEAL VIDEO</vt:lpstr>
      <vt:lpstr>SKILL STATION</vt:lpstr>
      <vt:lpstr>TENSION PNEUMOTHORAX</vt:lpstr>
      <vt:lpstr>IDENTIFYING TENSION PNEUMOTHORAX EARLY signs of a Tension Pneumothorax</vt:lpstr>
      <vt:lpstr>CONSIDER TENSION PNEUMOTHORAX  IN TACTICAL FIELD CARE</vt:lpstr>
      <vt:lpstr>NDC SITE SELECTION</vt:lpstr>
      <vt:lpstr>POSITION AFTER NDC TREATMENT</vt:lpstr>
      <vt:lpstr>UNSUCCESSFUL TREATMENT OR  RECURRENCE OF TENSION PNEUMOTHORAX</vt:lpstr>
      <vt:lpstr>NEEDLE DECOMPRESSION OF THE CHEST</vt:lpstr>
      <vt:lpstr>SKILL STATION</vt:lpstr>
      <vt:lpstr>RESPIRATION MANAGEMENT HIGHLIGHTS</vt:lpstr>
      <vt:lpstr>SUMMARY</vt:lpstr>
      <vt:lpstr>CHECK ON LEARNING</vt:lpstr>
      <vt:lpstr>ANY 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08 Respiration Assessment Management in TFC V1.20 JTS FINAL</dc:title>
  <cp:lastModifiedBy>Adam Rafferty</cp:lastModifiedBy>
  <cp:revision>3</cp:revision>
  <dcterms:created xsi:type="dcterms:W3CDTF">2023-08-01T20:18:47Z</dcterms:created>
  <dcterms:modified xsi:type="dcterms:W3CDTF">2023-08-12T19:31:25Z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2022-06-13T00:00:00Z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